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7556500" cy="10693400"/>
  <p:notesSz cx="6858000" cy="9144000"/>
  <p:embeddedFontLst>
    <p:embeddedFont>
      <p:font typeface="Absolutely Sharp "/>
      <p:regular r:id="rId15"/>
    </p:embeddedFont>
    <p:embeddedFont>
      <p:font typeface="Calibri" panose="020F0502020204030204" pitchFamily="34" charset="0"/>
      <p:regular r:id="rId16"/>
      <p:bold r:id="rId17"/>
      <p:italic r:id="rId18"/>
      <p:boldItalic r:id="rId19"/>
    </p:embeddedFont>
    <p:embeddedFont>
      <p:font typeface="Chewy"/>
      <p:regular r:id="rId20"/>
    </p:embeddedFont>
    <p:embeddedFont>
      <p:font typeface="More Sugar"/>
      <p:regular r:id="rId21"/>
    </p:embeddedFont>
    <p:embeddedFont>
      <p:font typeface="Open Sans 1"/>
      <p:regular r:id="rId22"/>
    </p:embeddedFont>
    <p:embeddedFont>
      <p:font typeface="Open Sans 1 Bold"/>
      <p:regular r:id="rId23"/>
    </p:embeddedFont>
    <p:embeddedFont>
      <p:font typeface="Open Sans 1 Italics"/>
      <p:regular r:id="rId24"/>
    </p:embeddedFont>
    <p:embeddedFont>
      <p:font typeface="Open Sans 2"/>
      <p:regular r:id="rId25"/>
    </p:embeddedFont>
    <p:embeddedFont>
      <p:font typeface="Open Sans 2 Bold"/>
      <p:regular r:id="rId26"/>
    </p:embeddedFont>
    <p:embeddedFont>
      <p:font typeface="Open Sans 2 Bold Italics"/>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5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sv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sv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7595" y="0"/>
            <a:ext cx="4638906" cy="1661161"/>
            <a:chOff x="0" y="0"/>
            <a:chExt cx="1735216" cy="595323"/>
          </a:xfrm>
        </p:grpSpPr>
        <p:sp>
          <p:nvSpPr>
            <p:cNvPr id="3" name="Freeform 3"/>
            <p:cNvSpPr/>
            <p:nvPr/>
          </p:nvSpPr>
          <p:spPr>
            <a:xfrm>
              <a:off x="0" y="0"/>
              <a:ext cx="1735216" cy="595323"/>
            </a:xfrm>
            <a:custGeom>
              <a:avLst/>
              <a:gdLst/>
              <a:ahLst/>
              <a:cxnLst/>
              <a:rect l="l" t="t" r="r" b="b"/>
              <a:pathLst>
                <a:path w="1735216" h="595323">
                  <a:moveTo>
                    <a:pt x="0" y="0"/>
                  </a:moveTo>
                  <a:lnTo>
                    <a:pt x="1735216" y="0"/>
                  </a:lnTo>
                  <a:lnTo>
                    <a:pt x="1735216" y="595323"/>
                  </a:lnTo>
                  <a:lnTo>
                    <a:pt x="0" y="595323"/>
                  </a:lnTo>
                  <a:close/>
                </a:path>
              </a:pathLst>
            </a:custGeom>
            <a:solidFill>
              <a:srgbClr val="CEA76A"/>
            </a:solidFill>
            <a:ln cap="sq">
              <a:noFill/>
              <a:prstDash val="solid"/>
              <a:miter/>
            </a:ln>
          </p:spPr>
          <p:txBody>
            <a:bodyPr/>
            <a:lstStyle/>
            <a:p>
              <a:endParaRPr lang="en-GB"/>
            </a:p>
          </p:txBody>
        </p:sp>
        <p:sp>
          <p:nvSpPr>
            <p:cNvPr id="4" name="TextBox 4"/>
            <p:cNvSpPr txBox="1"/>
            <p:nvPr/>
          </p:nvSpPr>
          <p:spPr>
            <a:xfrm>
              <a:off x="0" y="-28575"/>
              <a:ext cx="1735216" cy="623898"/>
            </a:xfrm>
            <a:prstGeom prst="rect">
              <a:avLst/>
            </a:prstGeom>
          </p:spPr>
          <p:txBody>
            <a:bodyPr lIns="50800" tIns="50800" rIns="50800" bIns="50800" rtlCol="0" anchor="ctr"/>
            <a:lstStyle/>
            <a:p>
              <a:pPr marL="0" lvl="0" indent="0" algn="ctr">
                <a:lnSpc>
                  <a:spcPts val="1617"/>
                </a:lnSpc>
                <a:spcBef>
                  <a:spcPct val="0"/>
                </a:spcBef>
              </a:pPr>
              <a:endParaRPr/>
            </a:p>
          </p:txBody>
        </p:sp>
      </p:grpSp>
      <p:grpSp>
        <p:nvGrpSpPr>
          <p:cNvPr id="5" name="Group 5"/>
          <p:cNvGrpSpPr/>
          <p:nvPr/>
        </p:nvGrpSpPr>
        <p:grpSpPr>
          <a:xfrm>
            <a:off x="0" y="0"/>
            <a:ext cx="5441321" cy="1661161"/>
            <a:chOff x="0" y="0"/>
            <a:chExt cx="1950047" cy="595323"/>
          </a:xfrm>
        </p:grpSpPr>
        <p:sp>
          <p:nvSpPr>
            <p:cNvPr id="6" name="Freeform 6"/>
            <p:cNvSpPr/>
            <p:nvPr/>
          </p:nvSpPr>
          <p:spPr>
            <a:xfrm>
              <a:off x="0" y="0"/>
              <a:ext cx="1950047" cy="595323"/>
            </a:xfrm>
            <a:custGeom>
              <a:avLst/>
              <a:gdLst/>
              <a:ahLst/>
              <a:cxnLst/>
              <a:rect l="l" t="t" r="r" b="b"/>
              <a:pathLst>
                <a:path w="1950047" h="595323">
                  <a:moveTo>
                    <a:pt x="0" y="0"/>
                  </a:moveTo>
                  <a:lnTo>
                    <a:pt x="1950047" y="0"/>
                  </a:lnTo>
                  <a:lnTo>
                    <a:pt x="1950047" y="595323"/>
                  </a:lnTo>
                  <a:lnTo>
                    <a:pt x="0" y="595323"/>
                  </a:lnTo>
                  <a:close/>
                </a:path>
              </a:pathLst>
            </a:custGeom>
            <a:solidFill>
              <a:srgbClr val="1F4576"/>
            </a:solidFill>
            <a:ln cap="sq">
              <a:noFill/>
              <a:prstDash val="solid"/>
              <a:miter/>
            </a:ln>
          </p:spPr>
          <p:txBody>
            <a:bodyPr/>
            <a:lstStyle/>
            <a:p>
              <a:endParaRPr lang="en-GB"/>
            </a:p>
          </p:txBody>
        </p:sp>
        <p:sp>
          <p:nvSpPr>
            <p:cNvPr id="7" name="TextBox 7"/>
            <p:cNvSpPr txBox="1"/>
            <p:nvPr/>
          </p:nvSpPr>
          <p:spPr>
            <a:xfrm>
              <a:off x="0" y="-28575"/>
              <a:ext cx="1950047" cy="623898"/>
            </a:xfrm>
            <a:prstGeom prst="rect">
              <a:avLst/>
            </a:prstGeom>
          </p:spPr>
          <p:txBody>
            <a:bodyPr lIns="50800" tIns="50800" rIns="50800" bIns="50800" rtlCol="0" anchor="ctr"/>
            <a:lstStyle/>
            <a:p>
              <a:pPr marL="0" lvl="0" indent="0" algn="ctr">
                <a:lnSpc>
                  <a:spcPts val="1617"/>
                </a:lnSpc>
                <a:spcBef>
                  <a:spcPct val="0"/>
                </a:spcBef>
              </a:pPr>
              <a:endParaRPr/>
            </a:p>
          </p:txBody>
        </p:sp>
      </p:grpSp>
      <p:sp>
        <p:nvSpPr>
          <p:cNvPr id="27" name="TextBox 27"/>
          <p:cNvSpPr txBox="1"/>
          <p:nvPr/>
        </p:nvSpPr>
        <p:spPr>
          <a:xfrm>
            <a:off x="559968" y="6689651"/>
            <a:ext cx="38999" cy="184856"/>
          </a:xfrm>
          <a:prstGeom prst="rect">
            <a:avLst/>
          </a:prstGeom>
        </p:spPr>
        <p:txBody>
          <a:bodyPr lIns="0" tIns="0" rIns="0" bIns="0" rtlCol="0" anchor="t">
            <a:spAutoFit/>
          </a:bodyPr>
          <a:lstStyle/>
          <a:p>
            <a:pPr algn="l">
              <a:lnSpc>
                <a:spcPts val="1555"/>
              </a:lnSpc>
              <a:spcBef>
                <a:spcPct val="0"/>
              </a:spcBef>
            </a:pPr>
            <a:r>
              <a:rPr lang="en-US" sz="1111" b="1" spc="17">
                <a:solidFill>
                  <a:srgbClr val="1F4576"/>
                </a:solidFill>
                <a:latin typeface="Open Sans 2 Bold"/>
                <a:ea typeface="Open Sans 2 Bold"/>
                <a:cs typeface="Open Sans 2 Bold"/>
                <a:sym typeface="Open Sans 2 Bold"/>
              </a:rPr>
              <a:t> </a:t>
            </a:r>
          </a:p>
        </p:txBody>
      </p:sp>
      <p:sp>
        <p:nvSpPr>
          <p:cNvPr id="28" name="TextBox 28"/>
          <p:cNvSpPr txBox="1"/>
          <p:nvPr/>
        </p:nvSpPr>
        <p:spPr>
          <a:xfrm>
            <a:off x="-310981" y="860828"/>
            <a:ext cx="6063283" cy="254685"/>
          </a:xfrm>
          <a:prstGeom prst="rect">
            <a:avLst/>
          </a:prstGeom>
        </p:spPr>
        <p:txBody>
          <a:bodyPr lIns="0" tIns="0" rIns="0" bIns="0" rtlCol="0" anchor="t">
            <a:spAutoFit/>
          </a:bodyPr>
          <a:lstStyle/>
          <a:p>
            <a:pPr algn="ctr">
              <a:lnSpc>
                <a:spcPts val="2069"/>
              </a:lnSpc>
            </a:pPr>
            <a:r>
              <a:rPr lang="en-US" sz="1592" spc="28">
                <a:solidFill>
                  <a:schemeClr val="bg1"/>
                </a:solidFill>
                <a:latin typeface="Open Sans 1"/>
                <a:ea typeface="Open Sans 1"/>
                <a:cs typeface="Open Sans 1"/>
                <a:sym typeface="Open Sans 1"/>
              </a:rPr>
              <a:t>Ensuring a strong start for </a:t>
            </a:r>
            <a:r>
              <a:rPr lang="en-US" sz="1592" i="1" spc="28">
                <a:solidFill>
                  <a:schemeClr val="bg1"/>
                </a:solidFill>
                <a:latin typeface="Open Sans 1 Italics"/>
                <a:ea typeface="Open Sans 1 Italics"/>
                <a:cs typeface="Open Sans 1 Italics"/>
                <a:sym typeface="Open Sans 1 Italics"/>
              </a:rPr>
              <a:t>all</a:t>
            </a:r>
            <a:r>
              <a:rPr lang="en-US" sz="1592" spc="28">
                <a:solidFill>
                  <a:schemeClr val="bg1"/>
                </a:solidFill>
                <a:latin typeface="Open Sans 1"/>
                <a:ea typeface="Open Sans 1"/>
                <a:cs typeface="Open Sans 1"/>
                <a:sym typeface="Open Sans 1"/>
              </a:rPr>
              <a:t> learners:</a:t>
            </a:r>
            <a:r>
              <a:rPr lang="en-US" sz="1592" b="1" spc="28">
                <a:solidFill>
                  <a:schemeClr val="bg1"/>
                </a:solidFill>
                <a:latin typeface="Open Sans 1 Bold"/>
                <a:ea typeface="Open Sans 1 Bold"/>
                <a:cs typeface="Open Sans 1 Bold"/>
                <a:sym typeface="Open Sans 1 Bold"/>
              </a:rPr>
              <a:t> English</a:t>
            </a:r>
          </a:p>
        </p:txBody>
      </p:sp>
      <p:sp>
        <p:nvSpPr>
          <p:cNvPr id="29" name="TextBox 29"/>
          <p:cNvSpPr txBox="1"/>
          <p:nvPr/>
        </p:nvSpPr>
        <p:spPr>
          <a:xfrm>
            <a:off x="330189" y="353079"/>
            <a:ext cx="4780944" cy="277697"/>
          </a:xfrm>
          <a:prstGeom prst="rect">
            <a:avLst/>
          </a:prstGeom>
        </p:spPr>
        <p:txBody>
          <a:bodyPr lIns="0" tIns="0" rIns="0" bIns="0" rtlCol="0" anchor="t">
            <a:spAutoFit/>
          </a:bodyPr>
          <a:lstStyle/>
          <a:p>
            <a:pPr algn="ctr">
              <a:lnSpc>
                <a:spcPts val="2059"/>
              </a:lnSpc>
            </a:pPr>
            <a:r>
              <a:rPr lang="en-US" sz="2288" b="1" spc="16">
                <a:solidFill>
                  <a:srgbClr val="FFFFFF"/>
                </a:solidFill>
                <a:latin typeface="Open Sans 1 Bold"/>
                <a:ea typeface="Open Sans 1 Bold"/>
                <a:cs typeface="Open Sans 1 Bold"/>
                <a:sym typeface="Open Sans 1 Bold"/>
              </a:rPr>
              <a:t>BUILDING BLOCKS FOR SUCCESS </a:t>
            </a:r>
          </a:p>
        </p:txBody>
      </p:sp>
      <p:grpSp>
        <p:nvGrpSpPr>
          <p:cNvPr id="41" name="Group 40">
            <a:extLst>
              <a:ext uri="{FF2B5EF4-FFF2-40B4-BE49-F238E27FC236}">
                <a16:creationId xmlns:a16="http://schemas.microsoft.com/office/drawing/2014/main" id="{24EA6D26-C32D-05D9-76CD-6919D2A4268D}"/>
              </a:ext>
            </a:extLst>
          </p:cNvPr>
          <p:cNvGrpSpPr/>
          <p:nvPr/>
        </p:nvGrpSpPr>
        <p:grpSpPr>
          <a:xfrm>
            <a:off x="-142871" y="1880102"/>
            <a:ext cx="7405312" cy="5335420"/>
            <a:chOff x="-142871" y="1880102"/>
            <a:chExt cx="7405312" cy="5335420"/>
          </a:xfrm>
        </p:grpSpPr>
        <p:grpSp>
          <p:nvGrpSpPr>
            <p:cNvPr id="10" name="Group 10"/>
            <p:cNvGrpSpPr/>
            <p:nvPr/>
          </p:nvGrpSpPr>
          <p:grpSpPr>
            <a:xfrm>
              <a:off x="330189" y="4539713"/>
              <a:ext cx="6932252" cy="1720588"/>
              <a:chOff x="0" y="0"/>
              <a:chExt cx="9243002" cy="2294118"/>
            </a:xfrm>
          </p:grpSpPr>
          <p:grpSp>
            <p:nvGrpSpPr>
              <p:cNvPr id="11" name="Group 11"/>
              <p:cNvGrpSpPr/>
              <p:nvPr/>
            </p:nvGrpSpPr>
            <p:grpSpPr>
              <a:xfrm>
                <a:off x="0" y="0"/>
                <a:ext cx="2045744" cy="2045744"/>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grpSp>
            <p:nvGrpSpPr>
              <p:cNvPr id="13" name="Group 13"/>
              <p:cNvGrpSpPr/>
              <p:nvPr/>
            </p:nvGrpSpPr>
            <p:grpSpPr>
              <a:xfrm>
                <a:off x="2398537" y="0"/>
                <a:ext cx="2045744" cy="2045744"/>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grpSp>
            <p:nvGrpSpPr>
              <p:cNvPr id="15" name="Group 15"/>
              <p:cNvGrpSpPr/>
              <p:nvPr/>
            </p:nvGrpSpPr>
            <p:grpSpPr>
              <a:xfrm>
                <a:off x="4797898" y="0"/>
                <a:ext cx="2045744" cy="2045744"/>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grpSp>
            <p:nvGrpSpPr>
              <p:cNvPr id="17" name="Group 17"/>
              <p:cNvGrpSpPr/>
              <p:nvPr/>
            </p:nvGrpSpPr>
            <p:grpSpPr>
              <a:xfrm>
                <a:off x="7197258" y="0"/>
                <a:ext cx="2045744" cy="204574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sp>
            <p:nvSpPr>
              <p:cNvPr id="19" name="Freeform 19"/>
              <p:cNvSpPr/>
              <p:nvPr/>
            </p:nvSpPr>
            <p:spPr>
              <a:xfrm>
                <a:off x="136751" y="143066"/>
                <a:ext cx="1772241" cy="1772241"/>
              </a:xfrm>
              <a:custGeom>
                <a:avLst/>
                <a:gdLst/>
                <a:ahLst/>
                <a:cxnLst/>
                <a:rect l="l" t="t" r="r" b="b"/>
                <a:pathLst>
                  <a:path w="1772241" h="1772241">
                    <a:moveTo>
                      <a:pt x="0" y="0"/>
                    </a:moveTo>
                    <a:lnTo>
                      <a:pt x="1772242" y="0"/>
                    </a:lnTo>
                    <a:lnTo>
                      <a:pt x="1772242" y="1772241"/>
                    </a:lnTo>
                    <a:lnTo>
                      <a:pt x="0" y="1772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p:cNvSpPr/>
              <p:nvPr/>
            </p:nvSpPr>
            <p:spPr>
              <a:xfrm>
                <a:off x="2517601" y="172165"/>
                <a:ext cx="1850905" cy="1772241"/>
              </a:xfrm>
              <a:custGeom>
                <a:avLst/>
                <a:gdLst/>
                <a:ahLst/>
                <a:cxnLst/>
                <a:rect l="l" t="t" r="r" b="b"/>
                <a:pathLst>
                  <a:path w="1850905" h="1772241">
                    <a:moveTo>
                      <a:pt x="0" y="0"/>
                    </a:moveTo>
                    <a:lnTo>
                      <a:pt x="1850905" y="0"/>
                    </a:lnTo>
                    <a:lnTo>
                      <a:pt x="1850905" y="1772242"/>
                    </a:lnTo>
                    <a:lnTo>
                      <a:pt x="0" y="1772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21"/>
              <p:cNvSpPr/>
              <p:nvPr/>
            </p:nvSpPr>
            <p:spPr>
              <a:xfrm>
                <a:off x="4879987" y="211636"/>
                <a:ext cx="1906823" cy="1635101"/>
              </a:xfrm>
              <a:custGeom>
                <a:avLst/>
                <a:gdLst/>
                <a:ahLst/>
                <a:cxnLst/>
                <a:rect l="l" t="t" r="r" b="b"/>
                <a:pathLst>
                  <a:path w="1906823" h="1635101">
                    <a:moveTo>
                      <a:pt x="0" y="0"/>
                    </a:moveTo>
                    <a:lnTo>
                      <a:pt x="1906823" y="0"/>
                    </a:lnTo>
                    <a:lnTo>
                      <a:pt x="1906823" y="1635101"/>
                    </a:lnTo>
                    <a:lnTo>
                      <a:pt x="0" y="16351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Freeform 22"/>
              <p:cNvSpPr/>
              <p:nvPr/>
            </p:nvSpPr>
            <p:spPr>
              <a:xfrm>
                <a:off x="7285047" y="268961"/>
                <a:ext cx="1870167" cy="1507822"/>
              </a:xfrm>
              <a:custGeom>
                <a:avLst/>
                <a:gdLst/>
                <a:ahLst/>
                <a:cxnLst/>
                <a:rect l="l" t="t" r="r" b="b"/>
                <a:pathLst>
                  <a:path w="1870167" h="1507822">
                    <a:moveTo>
                      <a:pt x="0" y="0"/>
                    </a:moveTo>
                    <a:lnTo>
                      <a:pt x="1870167" y="0"/>
                    </a:lnTo>
                    <a:lnTo>
                      <a:pt x="1870167" y="1507822"/>
                    </a:lnTo>
                    <a:lnTo>
                      <a:pt x="0" y="15078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TextBox 23"/>
              <p:cNvSpPr txBox="1"/>
              <p:nvPr/>
            </p:nvSpPr>
            <p:spPr>
              <a:xfrm>
                <a:off x="0"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communicate</a:t>
                </a:r>
              </a:p>
            </p:txBody>
          </p:sp>
          <p:sp>
            <p:nvSpPr>
              <p:cNvPr id="24" name="TextBox 24"/>
              <p:cNvSpPr txBox="1"/>
              <p:nvPr/>
            </p:nvSpPr>
            <p:spPr>
              <a:xfrm>
                <a:off x="2398537"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 read</a:t>
                </a:r>
              </a:p>
            </p:txBody>
          </p:sp>
          <p:sp>
            <p:nvSpPr>
              <p:cNvPr id="25" name="TextBox 25"/>
              <p:cNvSpPr txBox="1"/>
              <p:nvPr/>
            </p:nvSpPr>
            <p:spPr>
              <a:xfrm>
                <a:off x="4797898"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write</a:t>
                </a:r>
              </a:p>
            </p:txBody>
          </p:sp>
          <p:sp>
            <p:nvSpPr>
              <p:cNvPr id="26" name="TextBox 26"/>
              <p:cNvSpPr txBox="1"/>
              <p:nvPr/>
            </p:nvSpPr>
            <p:spPr>
              <a:xfrm>
                <a:off x="7197258"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calculate</a:t>
                </a:r>
              </a:p>
            </p:txBody>
          </p:sp>
        </p:grpSp>
        <p:sp>
          <p:nvSpPr>
            <p:cNvPr id="30" name="TextBox 30"/>
            <p:cNvSpPr txBox="1"/>
            <p:nvPr/>
          </p:nvSpPr>
          <p:spPr>
            <a:xfrm>
              <a:off x="2720661" y="1880102"/>
              <a:ext cx="4541780" cy="2165336"/>
            </a:xfrm>
            <a:prstGeom prst="rect">
              <a:avLst/>
            </a:prstGeom>
          </p:spPr>
          <p:txBody>
            <a:bodyPr lIns="0" tIns="0" rIns="0" bIns="0" rtlCol="0" anchor="t">
              <a:spAutoFit/>
            </a:bodyPr>
            <a:lstStyle/>
            <a:p>
              <a:pPr algn="l">
                <a:lnSpc>
                  <a:spcPts val="1679"/>
                </a:lnSpc>
              </a:pPr>
              <a:r>
                <a:rPr lang="en-US" sz="1200" dirty="0">
                  <a:solidFill>
                    <a:srgbClr val="000000"/>
                  </a:solidFill>
                  <a:latin typeface="Open Sans 1"/>
                  <a:ea typeface="Open Sans 1"/>
                  <a:cs typeface="Open Sans 1"/>
                  <a:sym typeface="Open Sans 1"/>
                </a:rPr>
                <a:t>Early education should be ambitious for all, especially those who are disadvantaged. Communication and language skills, educational attainment and health and well-being are all built on strong foundations. If these gaps are not closed in the early years of education, the gap only widens. </a:t>
              </a:r>
            </a:p>
            <a:p>
              <a:pPr algn="l">
                <a:lnSpc>
                  <a:spcPts val="1679"/>
                </a:lnSpc>
              </a:pPr>
              <a:endParaRPr lang="en-US" sz="1200" dirty="0">
                <a:solidFill>
                  <a:srgbClr val="000000"/>
                </a:solidFill>
                <a:latin typeface="Open Sans 1"/>
                <a:ea typeface="Open Sans 1"/>
                <a:cs typeface="Open Sans 1"/>
                <a:sym typeface="Open Sans 1"/>
              </a:endParaRPr>
            </a:p>
            <a:p>
              <a:pPr>
                <a:lnSpc>
                  <a:spcPts val="1679"/>
                </a:lnSpc>
              </a:pPr>
              <a:r>
                <a:rPr lang="en-US" sz="1200" dirty="0">
                  <a:solidFill>
                    <a:srgbClr val="000000"/>
                  </a:solidFill>
                  <a:latin typeface="Open Sans 1"/>
                  <a:ea typeface="Open Sans 1"/>
                  <a:cs typeface="Open Sans 1"/>
                  <a:sym typeface="Open Sans 1"/>
                </a:rPr>
                <a:t>At</a:t>
              </a:r>
              <a:r>
                <a:rPr lang="en-US" sz="1200" dirty="0">
                  <a:solidFill>
                    <a:srgbClr val="FF0000"/>
                  </a:solidFill>
                  <a:latin typeface="Open Sans 1"/>
                  <a:ea typeface="Open Sans 1"/>
                  <a:cs typeface="Open Sans 1"/>
                  <a:sym typeface="Open Sans 1"/>
                </a:rPr>
                <a:t> </a:t>
              </a:r>
              <a:r>
                <a:rPr lang="en-US" sz="1200" dirty="0">
                  <a:latin typeface="Open Sans 1"/>
                  <a:ea typeface="Open Sans 1"/>
                  <a:cs typeface="Open Sans 1"/>
                  <a:sym typeface="Open Sans 1"/>
                </a:rPr>
                <a:t>English Martyrs’ Catholic Primary School </a:t>
              </a:r>
              <a:r>
                <a:rPr lang="en-US" sz="1200" dirty="0">
                  <a:solidFill>
                    <a:srgbClr val="000000"/>
                  </a:solidFill>
                  <a:latin typeface="Open Sans 1"/>
                  <a:ea typeface="Open Sans 1"/>
                  <a:cs typeface="Open Sans 1"/>
                  <a:sym typeface="Open Sans 1"/>
                </a:rPr>
                <a:t>we aim to equip all children, without fail, with the knowledge and skills they need to make progress in Reception, through key stage one and beyond.</a:t>
              </a:r>
              <a:endParaRPr lang="en-US" sz="1200" dirty="0">
                <a:solidFill>
                  <a:srgbClr val="000000"/>
                </a:solidFill>
                <a:latin typeface="Open Sans 1"/>
                <a:ea typeface="Open Sans 1"/>
                <a:cs typeface="Open Sans 1"/>
              </a:endParaRPr>
            </a:p>
            <a:p>
              <a:pPr algn="l">
                <a:lnSpc>
                  <a:spcPts val="1679"/>
                </a:lnSpc>
              </a:pPr>
              <a:endParaRPr lang="en-US" sz="1200" dirty="0">
                <a:solidFill>
                  <a:srgbClr val="000000"/>
                </a:solidFill>
                <a:latin typeface="Open Sans 1"/>
                <a:ea typeface="Open Sans 1"/>
                <a:cs typeface="Open Sans 1"/>
                <a:sym typeface="Open Sans 1"/>
              </a:endParaRPr>
            </a:p>
          </p:txBody>
        </p:sp>
        <p:sp>
          <p:nvSpPr>
            <p:cNvPr id="31" name="Freeform 31"/>
            <p:cNvSpPr/>
            <p:nvPr/>
          </p:nvSpPr>
          <p:spPr>
            <a:xfrm rot="-5400000">
              <a:off x="3512734" y="4635765"/>
              <a:ext cx="433589" cy="3897432"/>
            </a:xfrm>
            <a:custGeom>
              <a:avLst/>
              <a:gdLst/>
              <a:ahLst/>
              <a:cxnLst/>
              <a:rect l="l" t="t" r="r" b="b"/>
              <a:pathLst>
                <a:path w="433589" h="3897432">
                  <a:moveTo>
                    <a:pt x="0" y="0"/>
                  </a:moveTo>
                  <a:lnTo>
                    <a:pt x="433590" y="0"/>
                  </a:lnTo>
                  <a:lnTo>
                    <a:pt x="433590" y="3897431"/>
                  </a:lnTo>
                  <a:lnTo>
                    <a:pt x="0" y="38974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2" name="TextBox 32"/>
            <p:cNvSpPr txBox="1"/>
            <p:nvPr/>
          </p:nvSpPr>
          <p:spPr>
            <a:xfrm>
              <a:off x="4571041" y="6834603"/>
              <a:ext cx="2459071" cy="380919"/>
            </a:xfrm>
            <a:prstGeom prst="rect">
              <a:avLst/>
            </a:prstGeom>
          </p:spPr>
          <p:txBody>
            <a:bodyPr lIns="0" tIns="0" rIns="0" bIns="0" rtlCol="0" anchor="t">
              <a:spAutoFit/>
            </a:bodyPr>
            <a:lstStyle/>
            <a:p>
              <a:pPr algn="ctr">
                <a:lnSpc>
                  <a:spcPts val="1574"/>
                </a:lnSpc>
              </a:pPr>
              <a:r>
                <a:rPr lang="en-US" sz="1124" b="1">
                  <a:solidFill>
                    <a:srgbClr val="000000"/>
                  </a:solidFill>
                  <a:latin typeface="Open Sans 1 Bold"/>
                  <a:ea typeface="Open Sans 1 Bold"/>
                  <a:cs typeface="Open Sans 1 Bold"/>
                  <a:sym typeface="Open Sans 1 Bold"/>
                </a:rPr>
                <a:t>Physical, social and emotional readiness for learning</a:t>
              </a:r>
            </a:p>
          </p:txBody>
        </p:sp>
        <p:sp>
          <p:nvSpPr>
            <p:cNvPr id="33" name="TextBox 33"/>
            <p:cNvSpPr txBox="1"/>
            <p:nvPr/>
          </p:nvSpPr>
          <p:spPr>
            <a:xfrm>
              <a:off x="598967" y="6834603"/>
              <a:ext cx="2030490" cy="380919"/>
            </a:xfrm>
            <a:prstGeom prst="rect">
              <a:avLst/>
            </a:prstGeom>
          </p:spPr>
          <p:txBody>
            <a:bodyPr lIns="0" tIns="0" rIns="0" bIns="0" rtlCol="0" anchor="t">
              <a:spAutoFit/>
            </a:bodyPr>
            <a:lstStyle/>
            <a:p>
              <a:pPr algn="ctr">
                <a:lnSpc>
                  <a:spcPts val="1574"/>
                </a:lnSpc>
              </a:pPr>
              <a:r>
                <a:rPr lang="en-US" sz="1124" b="1">
                  <a:solidFill>
                    <a:srgbClr val="000000"/>
                  </a:solidFill>
                  <a:latin typeface="Open Sans 1 Bold"/>
                  <a:ea typeface="Open Sans 1 Bold"/>
                  <a:cs typeface="Open Sans 1 Bold"/>
                  <a:sym typeface="Open Sans 1 Bold"/>
                </a:rPr>
                <a:t>Executive function for learning and well-being</a:t>
              </a:r>
            </a:p>
          </p:txBody>
        </p:sp>
        <p:sp>
          <p:nvSpPr>
            <p:cNvPr id="34" name="Freeform 34"/>
            <p:cNvSpPr/>
            <p:nvPr/>
          </p:nvSpPr>
          <p:spPr>
            <a:xfrm>
              <a:off x="-142871" y="1899152"/>
              <a:ext cx="2607759" cy="1827702"/>
            </a:xfrm>
            <a:custGeom>
              <a:avLst/>
              <a:gdLst/>
              <a:ahLst/>
              <a:cxnLst/>
              <a:rect l="l" t="t" r="r" b="b"/>
              <a:pathLst>
                <a:path w="2607759" h="1827702">
                  <a:moveTo>
                    <a:pt x="0" y="0"/>
                  </a:moveTo>
                  <a:lnTo>
                    <a:pt x="2607759" y="0"/>
                  </a:lnTo>
                  <a:lnTo>
                    <a:pt x="2607759" y="1827702"/>
                  </a:lnTo>
                  <a:lnTo>
                    <a:pt x="0" y="1827702"/>
                  </a:lnTo>
                  <a:lnTo>
                    <a:pt x="0" y="0"/>
                  </a:lnTo>
                  <a:close/>
                </a:path>
              </a:pathLst>
            </a:custGeom>
            <a:blipFill>
              <a:blip r:embed="rId12"/>
              <a:stretch>
                <a:fillRect r="-5430" b="-81"/>
              </a:stretch>
            </a:blipFill>
          </p:spPr>
          <p:txBody>
            <a:bodyPr/>
            <a:lstStyle/>
            <a:p>
              <a:endParaRPr lang="en-GB"/>
            </a:p>
          </p:txBody>
        </p:sp>
        <p:grpSp>
          <p:nvGrpSpPr>
            <p:cNvPr id="35" name="Group 35"/>
            <p:cNvGrpSpPr/>
            <p:nvPr/>
          </p:nvGrpSpPr>
          <p:grpSpPr>
            <a:xfrm>
              <a:off x="1316612" y="2813003"/>
              <a:ext cx="1312844" cy="856180"/>
              <a:chOff x="0" y="0"/>
              <a:chExt cx="1750459" cy="1141574"/>
            </a:xfrm>
          </p:grpSpPr>
          <p:sp>
            <p:nvSpPr>
              <p:cNvPr id="36" name="Freeform 36"/>
              <p:cNvSpPr/>
              <p:nvPr/>
            </p:nvSpPr>
            <p:spPr>
              <a:xfrm>
                <a:off x="85529" y="0"/>
                <a:ext cx="1579401" cy="1141574"/>
              </a:xfrm>
              <a:custGeom>
                <a:avLst/>
                <a:gdLst/>
                <a:ahLst/>
                <a:cxnLst/>
                <a:rect l="l" t="t" r="r" b="b"/>
                <a:pathLst>
                  <a:path w="1579401" h="1141574">
                    <a:moveTo>
                      <a:pt x="0" y="0"/>
                    </a:moveTo>
                    <a:lnTo>
                      <a:pt x="1579401" y="0"/>
                    </a:lnTo>
                    <a:lnTo>
                      <a:pt x="1579401" y="1141574"/>
                    </a:lnTo>
                    <a:lnTo>
                      <a:pt x="0" y="1141574"/>
                    </a:lnTo>
                    <a:lnTo>
                      <a:pt x="0" y="0"/>
                    </a:lnTo>
                    <a:close/>
                  </a:path>
                </a:pathLst>
              </a:custGeom>
              <a:blipFill>
                <a:blip r:embed="rId13"/>
                <a:stretch>
                  <a:fillRect/>
                </a:stretch>
              </a:blipFill>
            </p:spPr>
            <p:txBody>
              <a:bodyPr/>
              <a:lstStyle/>
              <a:p>
                <a:endParaRPr lang="en-GB"/>
              </a:p>
            </p:txBody>
          </p:sp>
          <p:sp>
            <p:nvSpPr>
              <p:cNvPr id="37" name="TextBox 37"/>
              <p:cNvSpPr txBox="1"/>
              <p:nvPr/>
            </p:nvSpPr>
            <p:spPr>
              <a:xfrm>
                <a:off x="0" y="494752"/>
                <a:ext cx="1750459" cy="275903"/>
              </a:xfrm>
              <a:prstGeom prst="rect">
                <a:avLst/>
              </a:prstGeom>
            </p:spPr>
            <p:txBody>
              <a:bodyPr lIns="0" tIns="0" rIns="0" bIns="0" rtlCol="0" anchor="t">
                <a:spAutoFit/>
              </a:bodyPr>
              <a:lstStyle/>
              <a:p>
                <a:pPr algn="ctr">
                  <a:lnSpc>
                    <a:spcPts val="758"/>
                  </a:lnSpc>
                </a:pPr>
                <a:r>
                  <a:rPr lang="en-US" sz="881">
                    <a:solidFill>
                      <a:srgbClr val="1F4576"/>
                    </a:solidFill>
                    <a:latin typeface="More Sugar"/>
                    <a:ea typeface="More Sugar"/>
                    <a:cs typeface="More Sugar"/>
                    <a:sym typeface="More Sugar"/>
                  </a:rPr>
                  <a:t>What do we want children to </a:t>
                </a:r>
                <a:r>
                  <a:rPr lang="en-US" sz="881" u="sng">
                    <a:solidFill>
                      <a:srgbClr val="1F4576"/>
                    </a:solidFill>
                    <a:latin typeface="More Sugar"/>
                    <a:ea typeface="More Sugar"/>
                    <a:cs typeface="More Sugar"/>
                    <a:sym typeface="More Sugar"/>
                  </a:rPr>
                  <a:t>learn</a:t>
                </a:r>
                <a:r>
                  <a:rPr lang="en-US" sz="881">
                    <a:solidFill>
                      <a:srgbClr val="1F4576"/>
                    </a:solidFill>
                    <a:latin typeface="More Sugar"/>
                    <a:ea typeface="More Sugar"/>
                    <a:cs typeface="More Sugar"/>
                    <a:sym typeface="More Sugar"/>
                  </a:rPr>
                  <a:t>?</a:t>
                </a:r>
              </a:p>
            </p:txBody>
          </p:sp>
          <p:sp>
            <p:nvSpPr>
              <p:cNvPr id="38" name="TextBox 38"/>
              <p:cNvSpPr txBox="1"/>
              <p:nvPr/>
            </p:nvSpPr>
            <p:spPr>
              <a:xfrm rot="61785">
                <a:off x="226070" y="364187"/>
                <a:ext cx="1298200" cy="55509"/>
              </a:xfrm>
              <a:prstGeom prst="rect">
                <a:avLst/>
              </a:prstGeom>
            </p:spPr>
            <p:txBody>
              <a:bodyPr lIns="0" tIns="0" rIns="0" bIns="0" rtlCol="0" anchor="t">
                <a:spAutoFit/>
              </a:bodyPr>
              <a:lstStyle/>
              <a:p>
                <a:pPr algn="ctr">
                  <a:lnSpc>
                    <a:spcPts val="320"/>
                  </a:lnSpc>
                </a:pPr>
                <a:r>
                  <a:rPr lang="en-US" sz="229" b="1">
                    <a:solidFill>
                      <a:srgbClr val="000000"/>
                    </a:solidFill>
                    <a:latin typeface="Open Sans 1 Bold"/>
                    <a:ea typeface="Open Sans 1 Bold"/>
                    <a:cs typeface="Open Sans 1 Bold"/>
                    <a:sym typeface="Open Sans 1 Bold"/>
                  </a:rPr>
                  <a:t>Planning for learning through ensuring clarity in the curriculum</a:t>
                </a:r>
              </a:p>
            </p:txBody>
          </p:sp>
        </p:grpSp>
        <p:sp>
          <p:nvSpPr>
            <p:cNvPr id="39" name="TextBox 39"/>
            <p:cNvSpPr txBox="1"/>
            <p:nvPr/>
          </p:nvSpPr>
          <p:spPr>
            <a:xfrm>
              <a:off x="330189" y="4013645"/>
              <a:ext cx="6932252" cy="407596"/>
            </a:xfrm>
            <a:prstGeom prst="rect">
              <a:avLst/>
            </a:prstGeom>
          </p:spPr>
          <p:txBody>
            <a:bodyPr lIns="0" tIns="0" rIns="0" bIns="0" rtlCol="0" anchor="t">
              <a:spAutoFit/>
            </a:bodyPr>
            <a:lstStyle/>
            <a:p>
              <a:pPr algn="l">
                <a:lnSpc>
                  <a:spcPts val="1679"/>
                </a:lnSpc>
              </a:pPr>
              <a:r>
                <a:rPr lang="en-US" sz="1200">
                  <a:solidFill>
                    <a:srgbClr val="000000"/>
                  </a:solidFill>
                  <a:latin typeface="Open Sans 1"/>
                  <a:ea typeface="Open Sans 1"/>
                  <a:cs typeface="Open Sans 1"/>
                  <a:sym typeface="Open Sans 1"/>
                </a:rPr>
                <a:t>Our early years education provides children with strong foundations so that they can successfully learn how to:</a:t>
              </a:r>
            </a:p>
          </p:txBody>
        </p:sp>
      </p:grpSp>
      <p:sp>
        <p:nvSpPr>
          <p:cNvPr id="40" name="TextBox 40"/>
          <p:cNvSpPr txBox="1"/>
          <p:nvPr/>
        </p:nvSpPr>
        <p:spPr>
          <a:xfrm>
            <a:off x="227400" y="7434598"/>
            <a:ext cx="7137829" cy="3468450"/>
          </a:xfrm>
          <a:prstGeom prst="rect">
            <a:avLst/>
          </a:prstGeom>
        </p:spPr>
        <p:txBody>
          <a:bodyPr lIns="0" tIns="0" rIns="0" bIns="0" rtlCol="0" anchor="t">
            <a:spAutoFit/>
          </a:bodyPr>
          <a:lstStyle/>
          <a:p>
            <a:pPr algn="l">
              <a:lnSpc>
                <a:spcPts val="1679"/>
              </a:lnSpc>
            </a:pPr>
            <a:r>
              <a:rPr lang="en-US" sz="1200" dirty="0">
                <a:solidFill>
                  <a:srgbClr val="000000"/>
                </a:solidFill>
                <a:latin typeface="Open Sans 2"/>
                <a:ea typeface="Open Sans 2"/>
                <a:cs typeface="Open Sans 2"/>
                <a:sym typeface="Open Sans 2"/>
              </a:rPr>
              <a:t>It is crucial for children to develop a life-long love of reading.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b="1" dirty="0">
                <a:solidFill>
                  <a:srgbClr val="C9323A"/>
                </a:solidFill>
                <a:latin typeface="Open Sans 2 Bold"/>
                <a:ea typeface="Open Sans 2 Bold"/>
                <a:cs typeface="Open Sans 2 Bold"/>
                <a:sym typeface="Open Sans 2 Bold"/>
              </a:rPr>
              <a:t>Reading</a:t>
            </a:r>
            <a:r>
              <a:rPr lang="en-US" sz="1200" dirty="0">
                <a:solidFill>
                  <a:srgbClr val="000000"/>
                </a:solidFill>
                <a:latin typeface="Open Sans 2"/>
                <a:ea typeface="Open Sans 2"/>
                <a:cs typeface="Open Sans 2"/>
                <a:sym typeface="Open Sans 2"/>
              </a:rPr>
              <a:t> consists of two dimensions: </a:t>
            </a:r>
            <a:r>
              <a:rPr lang="en-US" sz="1200" b="1" dirty="0">
                <a:solidFill>
                  <a:srgbClr val="000000"/>
                </a:solidFill>
                <a:latin typeface="Open Sans 2 Bold"/>
                <a:ea typeface="Open Sans 2 Bold"/>
                <a:cs typeface="Open Sans 2 Bold"/>
                <a:sym typeface="Open Sans 2 Bold"/>
              </a:rPr>
              <a:t>language comprehension</a:t>
            </a:r>
            <a:r>
              <a:rPr lang="en-US" sz="1200" dirty="0">
                <a:solidFill>
                  <a:srgbClr val="000000"/>
                </a:solidFill>
                <a:latin typeface="Open Sans 2"/>
                <a:ea typeface="Open Sans 2"/>
                <a:cs typeface="Open Sans 2"/>
                <a:sym typeface="Open Sans 2"/>
              </a:rPr>
              <a:t> and </a:t>
            </a:r>
            <a:r>
              <a:rPr lang="en-US" sz="1200" b="1" dirty="0">
                <a:solidFill>
                  <a:srgbClr val="000000"/>
                </a:solidFill>
                <a:latin typeface="Open Sans 2 Bold"/>
                <a:ea typeface="Open Sans 2 Bold"/>
                <a:cs typeface="Open Sans 2 Bold"/>
                <a:sym typeface="Open Sans 2 Bold"/>
              </a:rPr>
              <a:t>word reading</a:t>
            </a:r>
            <a:r>
              <a:rPr lang="en-US" sz="1200" dirty="0">
                <a:solidFill>
                  <a:srgbClr val="000000"/>
                </a:solidFill>
                <a:latin typeface="Open Sans 2"/>
                <a:ea typeface="Open Sans 2"/>
                <a:cs typeface="Open Sans 2"/>
                <a:sym typeface="Open Sans 2"/>
              </a:rPr>
              <a:t>.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b="1" dirty="0">
                <a:solidFill>
                  <a:srgbClr val="C9323A"/>
                </a:solidFill>
                <a:latin typeface="Open Sans 2 Bold"/>
                <a:ea typeface="Open Sans 2 Bold"/>
                <a:cs typeface="Open Sans 2 Bold"/>
                <a:sym typeface="Open Sans 2 Bold"/>
              </a:rPr>
              <a:t>Writing </a:t>
            </a:r>
            <a:r>
              <a:rPr lang="en-US" sz="1200" dirty="0">
                <a:solidFill>
                  <a:srgbClr val="000000"/>
                </a:solidFill>
                <a:latin typeface="Open Sans 2"/>
                <a:ea typeface="Open Sans 2"/>
                <a:cs typeface="Open Sans 2"/>
                <a:sym typeface="Open Sans 2"/>
              </a:rPr>
              <a:t>involves </a:t>
            </a:r>
            <a:r>
              <a:rPr lang="en-US" sz="1200" b="1" dirty="0">
                <a:solidFill>
                  <a:srgbClr val="000000"/>
                </a:solidFill>
                <a:latin typeface="Open Sans 2 Bold"/>
                <a:ea typeface="Open Sans 2 Bold"/>
                <a:cs typeface="Open Sans 2 Bold"/>
                <a:sym typeface="Open Sans 2 Bold"/>
              </a:rPr>
              <a:t>transcription</a:t>
            </a:r>
            <a:r>
              <a:rPr lang="en-US" sz="1200" dirty="0">
                <a:solidFill>
                  <a:srgbClr val="000000"/>
                </a:solidFill>
                <a:latin typeface="Open Sans 2"/>
                <a:ea typeface="Open Sans 2"/>
                <a:cs typeface="Open Sans 2"/>
                <a:sym typeface="Open Sans 2"/>
              </a:rPr>
              <a:t> (spelling and handwriting) and </a:t>
            </a:r>
            <a:r>
              <a:rPr lang="en-US" sz="1200" b="1" dirty="0">
                <a:solidFill>
                  <a:srgbClr val="000000"/>
                </a:solidFill>
                <a:latin typeface="Open Sans 2 Bold"/>
                <a:ea typeface="Open Sans 2 Bold"/>
                <a:cs typeface="Open Sans 2 Bold"/>
                <a:sym typeface="Open Sans 2 Bold"/>
              </a:rPr>
              <a:t>composition </a:t>
            </a:r>
            <a:r>
              <a:rPr lang="en-US" sz="1200" dirty="0">
                <a:solidFill>
                  <a:srgbClr val="000000"/>
                </a:solidFill>
                <a:latin typeface="Open Sans 2"/>
                <a:ea typeface="Open Sans 2"/>
                <a:cs typeface="Open Sans 2"/>
                <a:sym typeface="Open Sans 2"/>
              </a:rPr>
              <a:t>(articulating ideas and structuring them in speech, before writing).</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dirty="0">
                <a:solidFill>
                  <a:srgbClr val="000000"/>
                </a:solidFill>
                <a:latin typeface="Open Sans 2"/>
                <a:ea typeface="Open Sans 2"/>
                <a:cs typeface="Open Sans 2"/>
                <a:sym typeface="Open Sans 2"/>
              </a:rPr>
              <a:t>At English Martyrs’ Catholic Primary School, we have high expectations for </a:t>
            </a:r>
            <a:r>
              <a:rPr lang="en-US" sz="1200" b="1" i="1" dirty="0">
                <a:solidFill>
                  <a:srgbClr val="000000"/>
                </a:solidFill>
                <a:latin typeface="Open Sans 2 Bold Italics"/>
                <a:ea typeface="Open Sans 2 Bold Italics"/>
                <a:cs typeface="Open Sans 2 Bold Italics"/>
                <a:sym typeface="Open Sans 2 Bold Italics"/>
              </a:rPr>
              <a:t>all </a:t>
            </a:r>
            <a:r>
              <a:rPr lang="en-US" sz="1200" dirty="0">
                <a:solidFill>
                  <a:srgbClr val="000000"/>
                </a:solidFill>
                <a:latin typeface="Open Sans 2"/>
                <a:ea typeface="Open Sans 2"/>
                <a:cs typeface="Open Sans 2"/>
                <a:sym typeface="Open Sans 2"/>
              </a:rPr>
              <a:t>our pupils to gain the knowledge they need for future success. In doing so we spend time identifying precisely what children need to know. </a:t>
            </a:r>
          </a:p>
          <a:p>
            <a:pPr algn="l">
              <a:lnSpc>
                <a:spcPts val="1679"/>
              </a:lnSpc>
            </a:pPr>
            <a:endParaRPr lang="en-US" sz="1200" dirty="0">
              <a:solidFill>
                <a:srgbClr val="000000"/>
              </a:solidFill>
              <a:latin typeface="Open Sans 2"/>
              <a:ea typeface="Open Sans 2"/>
              <a:cs typeface="Open Sans 2"/>
              <a:sym typeface="Open Sans 2"/>
            </a:endParaRPr>
          </a:p>
        </p:txBody>
      </p:sp>
      <p:sp>
        <p:nvSpPr>
          <p:cNvPr id="42" name="Oval 41">
            <a:extLst>
              <a:ext uri="{FF2B5EF4-FFF2-40B4-BE49-F238E27FC236}">
                <a16:creationId xmlns:a16="http://schemas.microsoft.com/office/drawing/2014/main" id="{4ACA217E-6438-010A-3DA2-66D09983AAC0}"/>
              </a:ext>
            </a:extLst>
          </p:cNvPr>
          <p:cNvSpPr/>
          <p:nvPr/>
        </p:nvSpPr>
        <p:spPr>
          <a:xfrm>
            <a:off x="5746794" y="23643"/>
            <a:ext cx="1571254" cy="153413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School Badge</a:t>
            </a:r>
          </a:p>
        </p:txBody>
      </p:sp>
      <p:pic>
        <p:nvPicPr>
          <p:cNvPr id="8" name="Picture 7">
            <a:extLst>
              <a:ext uri="{FF2B5EF4-FFF2-40B4-BE49-F238E27FC236}">
                <a16:creationId xmlns:a16="http://schemas.microsoft.com/office/drawing/2014/main" id="{169D632A-25F7-41BD-B846-EA42391B95A2}"/>
              </a:ext>
            </a:extLst>
          </p:cNvPr>
          <p:cNvPicPr>
            <a:picLocks noChangeAspect="1"/>
          </p:cNvPicPr>
          <p:nvPr/>
        </p:nvPicPr>
        <p:blipFill>
          <a:blip r:embed="rId14"/>
          <a:stretch>
            <a:fillRect/>
          </a:stretch>
        </p:blipFill>
        <p:spPr>
          <a:xfrm>
            <a:off x="6072502" y="294905"/>
            <a:ext cx="895350" cy="1019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94537"/>
            <a:ext cx="554788" cy="1370368"/>
          </a:xfrm>
          <a:custGeom>
            <a:avLst/>
            <a:gdLst/>
            <a:ahLst/>
            <a:cxnLst/>
            <a:rect l="l" t="t" r="r" b="b"/>
            <a:pathLst>
              <a:path w="554788" h="1370368">
                <a:moveTo>
                  <a:pt x="0" y="0"/>
                </a:moveTo>
                <a:lnTo>
                  <a:pt x="554788" y="0"/>
                </a:lnTo>
                <a:lnTo>
                  <a:pt x="554788" y="1370369"/>
                </a:lnTo>
                <a:lnTo>
                  <a:pt x="0" y="1370369"/>
                </a:lnTo>
                <a:lnTo>
                  <a:pt x="0" y="0"/>
                </a:lnTo>
                <a:close/>
              </a:path>
            </a:pathLst>
          </a:custGeom>
          <a:blipFill>
            <a:blip r:embed="rId2"/>
            <a:stretch>
              <a:fillRect l="-1062404" t="-34817" r="-1098544" b="-233462"/>
            </a:stretch>
          </a:blipFill>
        </p:spPr>
        <p:txBody>
          <a:bodyPr/>
          <a:lstStyle/>
          <a:p>
            <a:endParaRPr lang="en-GB"/>
          </a:p>
        </p:txBody>
      </p:sp>
      <p:sp>
        <p:nvSpPr>
          <p:cNvPr id="3" name="Freeform 3"/>
          <p:cNvSpPr/>
          <p:nvPr/>
        </p:nvSpPr>
        <p:spPr>
          <a:xfrm>
            <a:off x="3118926" y="694537"/>
            <a:ext cx="4441074" cy="1370368"/>
          </a:xfrm>
          <a:custGeom>
            <a:avLst/>
            <a:gdLst/>
            <a:ahLst/>
            <a:cxnLst/>
            <a:rect l="l" t="t" r="r" b="b"/>
            <a:pathLst>
              <a:path w="4441074" h="1370368">
                <a:moveTo>
                  <a:pt x="0" y="0"/>
                </a:moveTo>
                <a:lnTo>
                  <a:pt x="4441074" y="0"/>
                </a:lnTo>
                <a:lnTo>
                  <a:pt x="4441074" y="1370369"/>
                </a:lnTo>
                <a:lnTo>
                  <a:pt x="0" y="1370369"/>
                </a:lnTo>
                <a:lnTo>
                  <a:pt x="0" y="0"/>
                </a:lnTo>
                <a:close/>
              </a:path>
            </a:pathLst>
          </a:custGeom>
          <a:blipFill>
            <a:blip r:embed="rId2"/>
            <a:stretch>
              <a:fillRect l="-106295" t="-34817" r="-76147" b="-233462"/>
            </a:stretch>
          </a:blipFill>
        </p:spPr>
        <p:txBody>
          <a:bodyPr/>
          <a:lstStyle/>
          <a:p>
            <a:endParaRPr lang="en-GB"/>
          </a:p>
        </p:txBody>
      </p:sp>
      <p:sp>
        <p:nvSpPr>
          <p:cNvPr id="4" name="Freeform 4"/>
          <p:cNvSpPr/>
          <p:nvPr/>
        </p:nvSpPr>
        <p:spPr>
          <a:xfrm>
            <a:off x="5363352" y="122241"/>
            <a:ext cx="2631395" cy="1942665"/>
          </a:xfrm>
          <a:custGeom>
            <a:avLst/>
            <a:gdLst/>
            <a:ahLst/>
            <a:cxnLst/>
            <a:rect l="l" t="t" r="r" b="b"/>
            <a:pathLst>
              <a:path w="2631395" h="1942665">
                <a:moveTo>
                  <a:pt x="0" y="0"/>
                </a:moveTo>
                <a:lnTo>
                  <a:pt x="2631395" y="0"/>
                </a:lnTo>
                <a:lnTo>
                  <a:pt x="2631395" y="1942665"/>
                </a:lnTo>
                <a:lnTo>
                  <a:pt x="0" y="1942665"/>
                </a:lnTo>
                <a:lnTo>
                  <a:pt x="0" y="0"/>
                </a:lnTo>
                <a:close/>
              </a:path>
            </a:pathLst>
          </a:custGeom>
          <a:blipFill>
            <a:blip r:embed="rId3"/>
            <a:stretch>
              <a:fillRect l="-6193" t="-4825"/>
            </a:stretch>
          </a:blipFill>
        </p:spPr>
        <p:txBody>
          <a:bodyPr/>
          <a:lstStyle/>
          <a:p>
            <a:endParaRPr lang="en-GB"/>
          </a:p>
        </p:txBody>
      </p:sp>
      <p:grpSp>
        <p:nvGrpSpPr>
          <p:cNvPr id="5" name="Group 5"/>
          <p:cNvGrpSpPr/>
          <p:nvPr/>
        </p:nvGrpSpPr>
        <p:grpSpPr>
          <a:xfrm>
            <a:off x="367843" y="25153"/>
            <a:ext cx="3250872" cy="2039753"/>
            <a:chOff x="0" y="0"/>
            <a:chExt cx="4334496" cy="2719670"/>
          </a:xfrm>
        </p:grpSpPr>
        <p:sp>
          <p:nvSpPr>
            <p:cNvPr id="6" name="Freeform 6"/>
            <p:cNvSpPr/>
            <p:nvPr/>
          </p:nvSpPr>
          <p:spPr>
            <a:xfrm>
              <a:off x="0" y="0"/>
              <a:ext cx="4334496" cy="2719670"/>
            </a:xfrm>
            <a:custGeom>
              <a:avLst/>
              <a:gdLst/>
              <a:ahLst/>
              <a:cxnLst/>
              <a:rect l="l" t="t" r="r" b="b"/>
              <a:pathLst>
                <a:path w="4334496" h="2719670">
                  <a:moveTo>
                    <a:pt x="0" y="0"/>
                  </a:moveTo>
                  <a:lnTo>
                    <a:pt x="4334496" y="0"/>
                  </a:lnTo>
                  <a:lnTo>
                    <a:pt x="4334496" y="2719670"/>
                  </a:lnTo>
                  <a:lnTo>
                    <a:pt x="0" y="2719670"/>
                  </a:lnTo>
                  <a:lnTo>
                    <a:pt x="0" y="0"/>
                  </a:lnTo>
                  <a:close/>
                </a:path>
              </a:pathLst>
            </a:custGeom>
            <a:blipFill>
              <a:blip r:embed="rId4"/>
              <a:stretch>
                <a:fillRect l="-153" t="-4113" r="-153"/>
              </a:stretch>
            </a:blipFill>
          </p:spPr>
          <p:txBody>
            <a:bodyPr/>
            <a:lstStyle/>
            <a:p>
              <a:endParaRPr lang="en-GB"/>
            </a:p>
          </p:txBody>
        </p:sp>
        <p:sp>
          <p:nvSpPr>
            <p:cNvPr id="7" name="Freeform 7"/>
            <p:cNvSpPr/>
            <p:nvPr/>
          </p:nvSpPr>
          <p:spPr>
            <a:xfrm>
              <a:off x="1674715" y="909972"/>
              <a:ext cx="2125664" cy="1547798"/>
            </a:xfrm>
            <a:custGeom>
              <a:avLst/>
              <a:gdLst/>
              <a:ahLst/>
              <a:cxnLst/>
              <a:rect l="l" t="t" r="r" b="b"/>
              <a:pathLst>
                <a:path w="2125664" h="1547798">
                  <a:moveTo>
                    <a:pt x="0" y="0"/>
                  </a:moveTo>
                  <a:lnTo>
                    <a:pt x="2125663" y="0"/>
                  </a:lnTo>
                  <a:lnTo>
                    <a:pt x="2125663" y="1547798"/>
                  </a:lnTo>
                  <a:lnTo>
                    <a:pt x="0" y="1547798"/>
                  </a:lnTo>
                  <a:lnTo>
                    <a:pt x="0" y="0"/>
                  </a:lnTo>
                  <a:close/>
                </a:path>
              </a:pathLst>
            </a:custGeom>
            <a:blipFill>
              <a:blip r:embed="rId5"/>
              <a:stretch>
                <a:fillRect l="-48601"/>
              </a:stretch>
            </a:blipFill>
          </p:spPr>
          <p:txBody>
            <a:bodyPr/>
            <a:lstStyle/>
            <a:p>
              <a:endParaRPr lang="en-GB"/>
            </a:p>
          </p:txBody>
        </p:sp>
        <p:sp>
          <p:nvSpPr>
            <p:cNvPr id="8" name="TextBox 8"/>
            <p:cNvSpPr txBox="1"/>
            <p:nvPr/>
          </p:nvSpPr>
          <p:spPr>
            <a:xfrm>
              <a:off x="23762" y="1458831"/>
              <a:ext cx="1548834" cy="825060"/>
            </a:xfrm>
            <a:prstGeom prst="rect">
              <a:avLst/>
            </a:prstGeom>
          </p:spPr>
          <p:txBody>
            <a:bodyPr lIns="0" tIns="0" rIns="0" bIns="0" rtlCol="0" anchor="t">
              <a:spAutoFit/>
            </a:bodyPr>
            <a:lstStyle/>
            <a:p>
              <a:pPr algn="ctr">
                <a:lnSpc>
                  <a:spcPts val="2340"/>
                </a:lnSpc>
              </a:pPr>
              <a:r>
                <a:rPr lang="en-US" sz="2363">
                  <a:solidFill>
                    <a:srgbClr val="000000"/>
                  </a:solidFill>
                  <a:latin typeface="Chewy"/>
                  <a:ea typeface="Chewy"/>
                  <a:cs typeface="Chewy"/>
                  <a:sym typeface="Chewy"/>
                </a:rPr>
                <a:t>Letter Families</a:t>
              </a:r>
            </a:p>
          </p:txBody>
        </p:sp>
      </p:grpSp>
      <p:grpSp>
        <p:nvGrpSpPr>
          <p:cNvPr id="9" name="Group 9"/>
          <p:cNvGrpSpPr/>
          <p:nvPr/>
        </p:nvGrpSpPr>
        <p:grpSpPr>
          <a:xfrm>
            <a:off x="193906" y="3365318"/>
            <a:ext cx="7082798" cy="1370141"/>
            <a:chOff x="0" y="0"/>
            <a:chExt cx="2538315" cy="491028"/>
          </a:xfrm>
        </p:grpSpPr>
        <p:sp>
          <p:nvSpPr>
            <p:cNvPr id="10" name="Freeform 10"/>
            <p:cNvSpPr/>
            <p:nvPr/>
          </p:nvSpPr>
          <p:spPr>
            <a:xfrm>
              <a:off x="0" y="0"/>
              <a:ext cx="2538315" cy="491028"/>
            </a:xfrm>
            <a:custGeom>
              <a:avLst/>
              <a:gdLst/>
              <a:ahLst/>
              <a:cxnLst/>
              <a:rect l="l" t="t" r="r" b="b"/>
              <a:pathLst>
                <a:path w="2538315" h="491028">
                  <a:moveTo>
                    <a:pt x="0" y="0"/>
                  </a:moveTo>
                  <a:lnTo>
                    <a:pt x="2538315" y="0"/>
                  </a:lnTo>
                  <a:lnTo>
                    <a:pt x="2538315" y="491028"/>
                  </a:lnTo>
                  <a:lnTo>
                    <a:pt x="0" y="491028"/>
                  </a:lnTo>
                  <a:close/>
                </a:path>
              </a:pathLst>
            </a:custGeom>
            <a:solidFill>
              <a:srgbClr val="1F4576"/>
            </a:solidFill>
          </p:spPr>
          <p:txBody>
            <a:bodyPr/>
            <a:lstStyle/>
            <a:p>
              <a:endParaRPr lang="en-GB"/>
            </a:p>
          </p:txBody>
        </p:sp>
        <p:sp>
          <p:nvSpPr>
            <p:cNvPr id="11" name="TextBox 11"/>
            <p:cNvSpPr txBox="1"/>
            <p:nvPr/>
          </p:nvSpPr>
          <p:spPr>
            <a:xfrm>
              <a:off x="0" y="-19050"/>
              <a:ext cx="2538315" cy="510078"/>
            </a:xfrm>
            <a:prstGeom prst="rect">
              <a:avLst/>
            </a:prstGeom>
          </p:spPr>
          <p:txBody>
            <a:bodyPr lIns="50800" tIns="50800" rIns="50800" bIns="50800" rtlCol="0" anchor="ctr"/>
            <a:lstStyle/>
            <a:p>
              <a:pPr algn="l">
                <a:lnSpc>
                  <a:spcPts val="1679"/>
                </a:lnSpc>
              </a:pPr>
              <a:r>
                <a:rPr lang="en-US" sz="1200" dirty="0">
                  <a:solidFill>
                    <a:srgbClr val="FFFFFF"/>
                  </a:solidFill>
                  <a:latin typeface="Open Sans 2"/>
                  <a:ea typeface="Open Sans 2"/>
                  <a:cs typeface="Open Sans 2"/>
                  <a:sym typeface="Open Sans 2"/>
                </a:rPr>
                <a:t>Adults at English Martyrs’ Catholic Primary School: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support children to correctly hold a pencil, noticing and correcting when incorrect pencil grip is being used.</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model using tramline books correctly, building muscle memory and making handwriting smoother and more consistent.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teach letter families so that  young children </a:t>
              </a:r>
              <a:r>
                <a:rPr lang="en-US" sz="1200" dirty="0" err="1">
                  <a:solidFill>
                    <a:srgbClr val="FFFFFF"/>
                  </a:solidFill>
                  <a:latin typeface="Open Sans 2"/>
                  <a:ea typeface="Open Sans 2"/>
                  <a:cs typeface="Open Sans 2"/>
                  <a:sym typeface="Open Sans 2"/>
                </a:rPr>
                <a:t>recognises</a:t>
              </a:r>
              <a:r>
                <a:rPr lang="en-US" sz="1200" dirty="0">
                  <a:solidFill>
                    <a:srgbClr val="FFFFFF"/>
                  </a:solidFill>
                  <a:latin typeface="Open Sans 2"/>
                  <a:ea typeface="Open Sans 2"/>
                  <a:cs typeface="Open Sans 2"/>
                  <a:sym typeface="Open Sans 2"/>
                </a:rPr>
                <a:t> patterns and </a:t>
              </a:r>
              <a:r>
                <a:rPr lang="en-US" sz="1200" dirty="0" err="1">
                  <a:solidFill>
                    <a:srgbClr val="FFFFFF"/>
                  </a:solidFill>
                  <a:latin typeface="Open Sans 2"/>
                  <a:ea typeface="Open Sans 2"/>
                  <a:cs typeface="Open Sans 2"/>
                  <a:sym typeface="Open Sans 2"/>
                </a:rPr>
                <a:t>practise</a:t>
              </a:r>
              <a:r>
                <a:rPr lang="en-US" sz="1200" dirty="0">
                  <a:solidFill>
                    <a:srgbClr val="FFFFFF"/>
                  </a:solidFill>
                  <a:latin typeface="Open Sans 2"/>
                  <a:ea typeface="Open Sans 2"/>
                  <a:cs typeface="Open Sans 2"/>
                  <a:sym typeface="Open Sans 2"/>
                </a:rPr>
                <a:t> similar strokes. </a:t>
              </a:r>
            </a:p>
          </p:txBody>
        </p:sp>
      </p:grpSp>
      <p:grpSp>
        <p:nvGrpSpPr>
          <p:cNvPr id="12" name="Group 12"/>
          <p:cNvGrpSpPr/>
          <p:nvPr/>
        </p:nvGrpSpPr>
        <p:grpSpPr>
          <a:xfrm>
            <a:off x="190567" y="5754718"/>
            <a:ext cx="3607288" cy="4298118"/>
            <a:chOff x="0" y="0"/>
            <a:chExt cx="1292770" cy="1540349"/>
          </a:xfrm>
        </p:grpSpPr>
        <p:sp>
          <p:nvSpPr>
            <p:cNvPr id="13" name="Freeform 13"/>
            <p:cNvSpPr/>
            <p:nvPr/>
          </p:nvSpPr>
          <p:spPr>
            <a:xfrm>
              <a:off x="0" y="0"/>
              <a:ext cx="1292770" cy="1540349"/>
            </a:xfrm>
            <a:custGeom>
              <a:avLst/>
              <a:gdLst/>
              <a:ahLst/>
              <a:cxnLst/>
              <a:rect l="l" t="t" r="r" b="b"/>
              <a:pathLst>
                <a:path w="1292770" h="1540349">
                  <a:moveTo>
                    <a:pt x="0" y="0"/>
                  </a:moveTo>
                  <a:lnTo>
                    <a:pt x="1292770" y="0"/>
                  </a:lnTo>
                  <a:lnTo>
                    <a:pt x="1292770" y="1540349"/>
                  </a:lnTo>
                  <a:lnTo>
                    <a:pt x="0" y="1540349"/>
                  </a:lnTo>
                  <a:close/>
                </a:path>
              </a:pathLst>
            </a:custGeom>
            <a:solidFill>
              <a:srgbClr val="1F4576"/>
            </a:solidFill>
          </p:spPr>
          <p:txBody>
            <a:bodyPr/>
            <a:lstStyle/>
            <a:p>
              <a:endParaRPr lang="en-GB"/>
            </a:p>
          </p:txBody>
        </p:sp>
        <p:sp>
          <p:nvSpPr>
            <p:cNvPr id="14" name="TextBox 14"/>
            <p:cNvSpPr txBox="1"/>
            <p:nvPr/>
          </p:nvSpPr>
          <p:spPr>
            <a:xfrm>
              <a:off x="0" y="-19050"/>
              <a:ext cx="1292770" cy="1559399"/>
            </a:xfrm>
            <a:prstGeom prst="rect">
              <a:avLst/>
            </a:prstGeom>
          </p:spPr>
          <p:txBody>
            <a:bodyPr lIns="50800" tIns="50800" rIns="50800" bIns="50800" rtlCol="0" anchor="ctr"/>
            <a:lstStyle/>
            <a:p>
              <a:pPr algn="l">
                <a:lnSpc>
                  <a:spcPts val="1679"/>
                </a:lnSpc>
              </a:pPr>
              <a:r>
                <a:rPr lang="en-US" sz="1200" dirty="0">
                  <a:solidFill>
                    <a:srgbClr val="FFFFFF"/>
                  </a:solidFill>
                  <a:latin typeface="Open Sans 2"/>
                  <a:ea typeface="Open Sans 2"/>
                  <a:cs typeface="Open Sans 2"/>
                  <a:sym typeface="Open Sans 2"/>
                </a:rPr>
                <a:t>Adults at English Martyrs’ Catholic Primary School: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provide sufficient teaching and practice so that children are confident with the steps they need to take to be successful in any given task, </a:t>
              </a:r>
              <a:r>
                <a:rPr lang="en-US" sz="1200" dirty="0" err="1">
                  <a:solidFill>
                    <a:srgbClr val="FFFFFF"/>
                  </a:solidFill>
                  <a:latin typeface="Open Sans 2"/>
                  <a:ea typeface="Open Sans 2"/>
                  <a:cs typeface="Open Sans 2"/>
                  <a:sym typeface="Open Sans 2"/>
                </a:rPr>
                <a:t>recognising</a:t>
              </a:r>
              <a:r>
                <a:rPr lang="en-US" sz="1200" dirty="0">
                  <a:solidFill>
                    <a:srgbClr val="FFFFFF"/>
                  </a:solidFill>
                  <a:latin typeface="Open Sans 2"/>
                  <a:ea typeface="Open Sans 2"/>
                  <a:cs typeface="Open Sans 2"/>
                  <a:sym typeface="Open Sans 2"/>
                </a:rPr>
                <a:t> that some children may need more teaching and practice than others.  </a:t>
              </a:r>
            </a:p>
            <a:p>
              <a:pPr marL="259080" lvl="1" indent="-129540" algn="l">
                <a:lnSpc>
                  <a:spcPts val="1679"/>
                </a:lnSpc>
                <a:buFont typeface="Arial"/>
                <a:buChar char="•"/>
              </a:pPr>
              <a:r>
                <a:rPr lang="en-US" sz="1200" dirty="0" err="1">
                  <a:solidFill>
                    <a:srgbClr val="FFFFFF"/>
                  </a:solidFill>
                  <a:latin typeface="Open Sans 2"/>
                  <a:ea typeface="Open Sans 2"/>
                  <a:cs typeface="Open Sans 2"/>
                  <a:sym typeface="Open Sans 2"/>
                </a:rPr>
                <a:t>prioritise</a:t>
              </a:r>
              <a:r>
                <a:rPr lang="en-US" sz="1200" dirty="0">
                  <a:solidFill>
                    <a:srgbClr val="FFFFFF"/>
                  </a:solidFill>
                  <a:latin typeface="Open Sans 2"/>
                  <a:ea typeface="Open Sans 2"/>
                  <a:cs typeface="Open Sans 2"/>
                  <a:sym typeface="Open Sans 2"/>
                </a:rPr>
                <a:t> effective talk, for all children, to develop their spoken language and rehearse what they want to write.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notice those children who may be less involved and actively seek to bring them into the learning.</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know that some children are at different stages of the same curriculum and can effectively identify when pupils have gaps, providing additional opportunities for teaching to close gaps  ‘as fast as possible, but as slow as necessary’ for those pupils.</a:t>
              </a:r>
            </a:p>
          </p:txBody>
        </p:sp>
      </p:grpSp>
      <p:grpSp>
        <p:nvGrpSpPr>
          <p:cNvPr id="15" name="Group 15"/>
          <p:cNvGrpSpPr/>
          <p:nvPr/>
        </p:nvGrpSpPr>
        <p:grpSpPr>
          <a:xfrm>
            <a:off x="3994472" y="5682718"/>
            <a:ext cx="3565528" cy="4316107"/>
            <a:chOff x="0" y="0"/>
            <a:chExt cx="2539507" cy="3074099"/>
          </a:xfrm>
        </p:grpSpPr>
        <p:sp>
          <p:nvSpPr>
            <p:cNvPr id="16" name="Freeform 16"/>
            <p:cNvSpPr/>
            <p:nvPr/>
          </p:nvSpPr>
          <p:spPr>
            <a:xfrm>
              <a:off x="-7620" y="-2540"/>
              <a:ext cx="2547128" cy="3076639"/>
            </a:xfrm>
            <a:custGeom>
              <a:avLst/>
              <a:gdLst/>
              <a:ahLst/>
              <a:cxnLst/>
              <a:rect l="l" t="t" r="r" b="b"/>
              <a:pathLst>
                <a:path w="2547128" h="3076639">
                  <a:moveTo>
                    <a:pt x="2547128" y="552886"/>
                  </a:moveTo>
                  <a:cubicBezTo>
                    <a:pt x="2545575" y="552886"/>
                    <a:pt x="2544023" y="552886"/>
                    <a:pt x="2542471" y="551104"/>
                  </a:cubicBezTo>
                  <a:cubicBezTo>
                    <a:pt x="2534709" y="549323"/>
                    <a:pt x="2525396" y="551104"/>
                    <a:pt x="2520739" y="542199"/>
                  </a:cubicBezTo>
                  <a:cubicBezTo>
                    <a:pt x="2519187" y="538637"/>
                    <a:pt x="2514530" y="535075"/>
                    <a:pt x="2511425" y="533294"/>
                  </a:cubicBezTo>
                  <a:cubicBezTo>
                    <a:pt x="2505216" y="526170"/>
                    <a:pt x="2497455" y="519046"/>
                    <a:pt x="2489694" y="511921"/>
                  </a:cubicBezTo>
                  <a:lnTo>
                    <a:pt x="2475723" y="495892"/>
                  </a:lnTo>
                  <a:cubicBezTo>
                    <a:pt x="2474171" y="494111"/>
                    <a:pt x="2474171" y="492330"/>
                    <a:pt x="2474171" y="490549"/>
                  </a:cubicBezTo>
                  <a:cubicBezTo>
                    <a:pt x="2471067" y="486987"/>
                    <a:pt x="2466410" y="483424"/>
                    <a:pt x="2461753" y="483424"/>
                  </a:cubicBezTo>
                  <a:cubicBezTo>
                    <a:pt x="2453992" y="481643"/>
                    <a:pt x="2446230" y="481643"/>
                    <a:pt x="2438469" y="479862"/>
                  </a:cubicBezTo>
                  <a:lnTo>
                    <a:pt x="2432260" y="479862"/>
                  </a:lnTo>
                  <a:cubicBezTo>
                    <a:pt x="2424499" y="476300"/>
                    <a:pt x="2418289" y="474519"/>
                    <a:pt x="2410528" y="476300"/>
                  </a:cubicBezTo>
                  <a:cubicBezTo>
                    <a:pt x="2407424" y="476300"/>
                    <a:pt x="2404319" y="476300"/>
                    <a:pt x="2402767" y="472738"/>
                  </a:cubicBezTo>
                  <a:cubicBezTo>
                    <a:pt x="2401215" y="469176"/>
                    <a:pt x="2398110" y="467395"/>
                    <a:pt x="2396558" y="465614"/>
                  </a:cubicBezTo>
                  <a:cubicBezTo>
                    <a:pt x="2393453" y="462052"/>
                    <a:pt x="2388797" y="460271"/>
                    <a:pt x="2385692" y="458490"/>
                  </a:cubicBezTo>
                  <a:cubicBezTo>
                    <a:pt x="2379483" y="453147"/>
                    <a:pt x="2374826" y="447803"/>
                    <a:pt x="2367065" y="447803"/>
                  </a:cubicBezTo>
                  <a:cubicBezTo>
                    <a:pt x="2360856" y="447803"/>
                    <a:pt x="2354647" y="446022"/>
                    <a:pt x="2348437" y="444241"/>
                  </a:cubicBezTo>
                  <a:cubicBezTo>
                    <a:pt x="2346885" y="444241"/>
                    <a:pt x="2346885" y="444241"/>
                    <a:pt x="2346885" y="442460"/>
                  </a:cubicBezTo>
                  <a:cubicBezTo>
                    <a:pt x="2342228" y="435336"/>
                    <a:pt x="2334467" y="433555"/>
                    <a:pt x="2326706" y="433555"/>
                  </a:cubicBezTo>
                  <a:cubicBezTo>
                    <a:pt x="2323601" y="433555"/>
                    <a:pt x="2320497" y="431774"/>
                    <a:pt x="2320497" y="429993"/>
                  </a:cubicBezTo>
                  <a:cubicBezTo>
                    <a:pt x="2318944" y="424650"/>
                    <a:pt x="2315840" y="422869"/>
                    <a:pt x="2312735" y="422869"/>
                  </a:cubicBezTo>
                  <a:cubicBezTo>
                    <a:pt x="2308079" y="422869"/>
                    <a:pt x="2303422" y="421088"/>
                    <a:pt x="2300317" y="422869"/>
                  </a:cubicBezTo>
                  <a:cubicBezTo>
                    <a:pt x="2287899" y="428212"/>
                    <a:pt x="2278585" y="417525"/>
                    <a:pt x="2267720" y="415744"/>
                  </a:cubicBezTo>
                  <a:lnTo>
                    <a:pt x="2266167" y="413963"/>
                  </a:lnTo>
                  <a:cubicBezTo>
                    <a:pt x="2263063" y="405058"/>
                    <a:pt x="2255301" y="405058"/>
                    <a:pt x="2247540" y="403277"/>
                  </a:cubicBezTo>
                  <a:cubicBezTo>
                    <a:pt x="2247540" y="401496"/>
                    <a:pt x="2249092" y="401496"/>
                    <a:pt x="2249092" y="399715"/>
                  </a:cubicBezTo>
                  <a:cubicBezTo>
                    <a:pt x="2247540" y="399715"/>
                    <a:pt x="2245988" y="401496"/>
                    <a:pt x="2242883" y="401496"/>
                  </a:cubicBezTo>
                  <a:cubicBezTo>
                    <a:pt x="2241331" y="401496"/>
                    <a:pt x="2238227" y="403277"/>
                    <a:pt x="2236674" y="401496"/>
                  </a:cubicBezTo>
                  <a:cubicBezTo>
                    <a:pt x="2233570" y="396153"/>
                    <a:pt x="2228913" y="390810"/>
                    <a:pt x="2228913" y="385467"/>
                  </a:cubicBezTo>
                  <a:cubicBezTo>
                    <a:pt x="2228913" y="380123"/>
                    <a:pt x="2224256" y="380123"/>
                    <a:pt x="2222704" y="378342"/>
                  </a:cubicBezTo>
                  <a:lnTo>
                    <a:pt x="2219599" y="378342"/>
                  </a:lnTo>
                  <a:cubicBezTo>
                    <a:pt x="2213390" y="371218"/>
                    <a:pt x="2207181" y="369437"/>
                    <a:pt x="2199420" y="374780"/>
                  </a:cubicBezTo>
                  <a:cubicBezTo>
                    <a:pt x="2197868" y="369437"/>
                    <a:pt x="2200972" y="362313"/>
                    <a:pt x="2194763" y="360532"/>
                  </a:cubicBezTo>
                  <a:lnTo>
                    <a:pt x="2194763" y="358751"/>
                  </a:lnTo>
                  <a:cubicBezTo>
                    <a:pt x="2197868" y="349845"/>
                    <a:pt x="2193211" y="344502"/>
                    <a:pt x="2187002" y="340940"/>
                  </a:cubicBezTo>
                  <a:cubicBezTo>
                    <a:pt x="2182345" y="337378"/>
                    <a:pt x="2180793" y="333816"/>
                    <a:pt x="2180793" y="328473"/>
                  </a:cubicBezTo>
                  <a:lnTo>
                    <a:pt x="2180793" y="321349"/>
                  </a:lnTo>
                  <a:cubicBezTo>
                    <a:pt x="2174584" y="319568"/>
                    <a:pt x="2171479" y="312443"/>
                    <a:pt x="2168375" y="307100"/>
                  </a:cubicBezTo>
                  <a:cubicBezTo>
                    <a:pt x="2166822" y="299976"/>
                    <a:pt x="2163718" y="294633"/>
                    <a:pt x="2160613" y="289290"/>
                  </a:cubicBezTo>
                  <a:cubicBezTo>
                    <a:pt x="2157509" y="283946"/>
                    <a:pt x="2151300" y="280384"/>
                    <a:pt x="2151300" y="271479"/>
                  </a:cubicBezTo>
                  <a:cubicBezTo>
                    <a:pt x="2151300" y="266136"/>
                    <a:pt x="2149747" y="260793"/>
                    <a:pt x="2148195" y="255450"/>
                  </a:cubicBezTo>
                  <a:cubicBezTo>
                    <a:pt x="2145091" y="248325"/>
                    <a:pt x="2141986" y="242982"/>
                    <a:pt x="2137329" y="235858"/>
                  </a:cubicBezTo>
                  <a:cubicBezTo>
                    <a:pt x="2140434" y="230515"/>
                    <a:pt x="2143538" y="226953"/>
                    <a:pt x="2138882" y="221610"/>
                  </a:cubicBezTo>
                  <a:lnTo>
                    <a:pt x="2138882" y="218047"/>
                  </a:lnTo>
                  <a:cubicBezTo>
                    <a:pt x="2138882" y="216266"/>
                    <a:pt x="2137329" y="214485"/>
                    <a:pt x="2137329" y="212704"/>
                  </a:cubicBezTo>
                  <a:cubicBezTo>
                    <a:pt x="2135777" y="210923"/>
                    <a:pt x="2132672" y="209142"/>
                    <a:pt x="2131120" y="207361"/>
                  </a:cubicBezTo>
                  <a:cubicBezTo>
                    <a:pt x="2126463" y="202018"/>
                    <a:pt x="2123359" y="194894"/>
                    <a:pt x="2115598" y="198456"/>
                  </a:cubicBezTo>
                  <a:cubicBezTo>
                    <a:pt x="2112493" y="191332"/>
                    <a:pt x="2110941" y="184207"/>
                    <a:pt x="2109389" y="177083"/>
                  </a:cubicBezTo>
                  <a:cubicBezTo>
                    <a:pt x="2107836" y="171740"/>
                    <a:pt x="2106284" y="168178"/>
                    <a:pt x="2104732" y="162835"/>
                  </a:cubicBezTo>
                  <a:lnTo>
                    <a:pt x="2104732" y="161054"/>
                  </a:lnTo>
                  <a:cubicBezTo>
                    <a:pt x="2107836" y="153930"/>
                    <a:pt x="2103179" y="148586"/>
                    <a:pt x="2103179" y="143243"/>
                  </a:cubicBezTo>
                  <a:cubicBezTo>
                    <a:pt x="2103179" y="139681"/>
                    <a:pt x="2100075" y="136119"/>
                    <a:pt x="2098523" y="132557"/>
                  </a:cubicBezTo>
                  <a:cubicBezTo>
                    <a:pt x="2096970" y="127214"/>
                    <a:pt x="2092313" y="123652"/>
                    <a:pt x="2092313" y="118308"/>
                  </a:cubicBezTo>
                  <a:lnTo>
                    <a:pt x="2092313" y="89812"/>
                  </a:lnTo>
                  <a:cubicBezTo>
                    <a:pt x="2090761" y="79125"/>
                    <a:pt x="2087657" y="73782"/>
                    <a:pt x="2076791" y="72001"/>
                  </a:cubicBezTo>
                  <a:cubicBezTo>
                    <a:pt x="2075239" y="72001"/>
                    <a:pt x="2073686" y="72001"/>
                    <a:pt x="2073686" y="70220"/>
                  </a:cubicBezTo>
                  <a:cubicBezTo>
                    <a:pt x="2070582" y="64877"/>
                    <a:pt x="2065925" y="63096"/>
                    <a:pt x="2059716" y="61315"/>
                  </a:cubicBezTo>
                  <a:cubicBezTo>
                    <a:pt x="2055059" y="61315"/>
                    <a:pt x="2051955" y="61315"/>
                    <a:pt x="2048850" y="63096"/>
                  </a:cubicBezTo>
                  <a:cubicBezTo>
                    <a:pt x="2041089" y="68439"/>
                    <a:pt x="2033327" y="73782"/>
                    <a:pt x="2027118" y="80906"/>
                  </a:cubicBezTo>
                  <a:cubicBezTo>
                    <a:pt x="2019357" y="88031"/>
                    <a:pt x="2013148" y="93374"/>
                    <a:pt x="2003834" y="88031"/>
                  </a:cubicBezTo>
                  <a:lnTo>
                    <a:pt x="2000730" y="88031"/>
                  </a:lnTo>
                  <a:cubicBezTo>
                    <a:pt x="1997625" y="86250"/>
                    <a:pt x="1992969" y="84468"/>
                    <a:pt x="1989864" y="82687"/>
                  </a:cubicBezTo>
                  <a:cubicBezTo>
                    <a:pt x="1988312" y="84468"/>
                    <a:pt x="1986759" y="86250"/>
                    <a:pt x="1982103" y="84468"/>
                  </a:cubicBezTo>
                  <a:cubicBezTo>
                    <a:pt x="1972789" y="82687"/>
                    <a:pt x="1965028" y="80906"/>
                    <a:pt x="1957266" y="73782"/>
                  </a:cubicBezTo>
                  <a:cubicBezTo>
                    <a:pt x="1955714" y="72001"/>
                    <a:pt x="1952610" y="72001"/>
                    <a:pt x="1951057" y="72001"/>
                  </a:cubicBezTo>
                  <a:cubicBezTo>
                    <a:pt x="1944848" y="70220"/>
                    <a:pt x="1937087" y="68439"/>
                    <a:pt x="1929326" y="64877"/>
                  </a:cubicBezTo>
                  <a:cubicBezTo>
                    <a:pt x="1935535" y="59534"/>
                    <a:pt x="1933982" y="55972"/>
                    <a:pt x="1930878" y="52410"/>
                  </a:cubicBezTo>
                  <a:cubicBezTo>
                    <a:pt x="1926221" y="45285"/>
                    <a:pt x="1920012" y="45285"/>
                    <a:pt x="1915355" y="48847"/>
                  </a:cubicBezTo>
                  <a:cubicBezTo>
                    <a:pt x="1904489" y="54191"/>
                    <a:pt x="1893623" y="61315"/>
                    <a:pt x="1881205" y="66658"/>
                  </a:cubicBezTo>
                  <a:cubicBezTo>
                    <a:pt x="1876549" y="70220"/>
                    <a:pt x="1870340" y="72001"/>
                    <a:pt x="1864131" y="73782"/>
                  </a:cubicBezTo>
                  <a:cubicBezTo>
                    <a:pt x="1859474" y="75563"/>
                    <a:pt x="1854817" y="73782"/>
                    <a:pt x="1850160" y="75563"/>
                  </a:cubicBezTo>
                  <a:cubicBezTo>
                    <a:pt x="1845503" y="77344"/>
                    <a:pt x="1840846" y="79125"/>
                    <a:pt x="1834637" y="77344"/>
                  </a:cubicBezTo>
                  <a:cubicBezTo>
                    <a:pt x="1833085" y="77344"/>
                    <a:pt x="1829981" y="79125"/>
                    <a:pt x="1828428" y="79125"/>
                  </a:cubicBezTo>
                  <a:cubicBezTo>
                    <a:pt x="1825324" y="80906"/>
                    <a:pt x="1823772" y="82687"/>
                    <a:pt x="1820667" y="80906"/>
                  </a:cubicBezTo>
                  <a:cubicBezTo>
                    <a:pt x="1814458" y="80906"/>
                    <a:pt x="1811353" y="84468"/>
                    <a:pt x="1808249" y="88031"/>
                  </a:cubicBezTo>
                  <a:cubicBezTo>
                    <a:pt x="1805144" y="91593"/>
                    <a:pt x="1802040" y="98717"/>
                    <a:pt x="1798935" y="100498"/>
                  </a:cubicBezTo>
                  <a:cubicBezTo>
                    <a:pt x="1794278" y="102279"/>
                    <a:pt x="1791174" y="105841"/>
                    <a:pt x="1788069" y="109403"/>
                  </a:cubicBezTo>
                  <a:cubicBezTo>
                    <a:pt x="1784965" y="112965"/>
                    <a:pt x="1781860" y="114746"/>
                    <a:pt x="1778756" y="116527"/>
                  </a:cubicBezTo>
                  <a:cubicBezTo>
                    <a:pt x="1774099" y="120090"/>
                    <a:pt x="1769442" y="121871"/>
                    <a:pt x="1764785" y="125433"/>
                  </a:cubicBezTo>
                  <a:cubicBezTo>
                    <a:pt x="1760129" y="130776"/>
                    <a:pt x="1753920" y="134338"/>
                    <a:pt x="1747710" y="134338"/>
                  </a:cubicBezTo>
                  <a:cubicBezTo>
                    <a:pt x="1741501" y="136119"/>
                    <a:pt x="1733740" y="136119"/>
                    <a:pt x="1727531" y="141462"/>
                  </a:cubicBezTo>
                  <a:cubicBezTo>
                    <a:pt x="1727531" y="141462"/>
                    <a:pt x="1725979" y="143243"/>
                    <a:pt x="1724426" y="143243"/>
                  </a:cubicBezTo>
                  <a:cubicBezTo>
                    <a:pt x="1718217" y="143243"/>
                    <a:pt x="1712008" y="141462"/>
                    <a:pt x="1705799" y="141462"/>
                  </a:cubicBezTo>
                  <a:cubicBezTo>
                    <a:pt x="1701142" y="141462"/>
                    <a:pt x="1693381" y="139681"/>
                    <a:pt x="1690277" y="148586"/>
                  </a:cubicBezTo>
                  <a:cubicBezTo>
                    <a:pt x="1690277" y="148586"/>
                    <a:pt x="1688724" y="150367"/>
                    <a:pt x="1687172" y="150367"/>
                  </a:cubicBezTo>
                  <a:cubicBezTo>
                    <a:pt x="1682515" y="152149"/>
                    <a:pt x="1677859" y="155711"/>
                    <a:pt x="1673202" y="157492"/>
                  </a:cubicBezTo>
                  <a:cubicBezTo>
                    <a:pt x="1673202" y="161054"/>
                    <a:pt x="1668545" y="162835"/>
                    <a:pt x="1665441" y="162835"/>
                  </a:cubicBezTo>
                  <a:cubicBezTo>
                    <a:pt x="1651470" y="161054"/>
                    <a:pt x="1639052" y="161054"/>
                    <a:pt x="1625081" y="155711"/>
                  </a:cubicBezTo>
                  <a:cubicBezTo>
                    <a:pt x="1618872" y="153930"/>
                    <a:pt x="1612663" y="150367"/>
                    <a:pt x="1604902" y="146805"/>
                  </a:cubicBezTo>
                  <a:cubicBezTo>
                    <a:pt x="1603350" y="146805"/>
                    <a:pt x="1601797" y="145024"/>
                    <a:pt x="1600245" y="145024"/>
                  </a:cubicBezTo>
                  <a:cubicBezTo>
                    <a:pt x="1589379" y="145024"/>
                    <a:pt x="1578513" y="146805"/>
                    <a:pt x="1566095" y="146805"/>
                  </a:cubicBezTo>
                  <a:lnTo>
                    <a:pt x="1564543" y="146805"/>
                  </a:lnTo>
                  <a:cubicBezTo>
                    <a:pt x="1558334" y="143243"/>
                    <a:pt x="1550573" y="145024"/>
                    <a:pt x="1544364" y="150367"/>
                  </a:cubicBezTo>
                  <a:cubicBezTo>
                    <a:pt x="1542811" y="152149"/>
                    <a:pt x="1539707" y="153930"/>
                    <a:pt x="1538155" y="153930"/>
                  </a:cubicBezTo>
                  <a:cubicBezTo>
                    <a:pt x="1530393" y="152149"/>
                    <a:pt x="1524184" y="150367"/>
                    <a:pt x="1516423" y="148586"/>
                  </a:cubicBezTo>
                  <a:cubicBezTo>
                    <a:pt x="1508662" y="146805"/>
                    <a:pt x="1502452" y="145024"/>
                    <a:pt x="1494691" y="145024"/>
                  </a:cubicBezTo>
                  <a:cubicBezTo>
                    <a:pt x="1488482" y="145024"/>
                    <a:pt x="1482273" y="143243"/>
                    <a:pt x="1476064" y="139681"/>
                  </a:cubicBezTo>
                  <a:cubicBezTo>
                    <a:pt x="1469855" y="136119"/>
                    <a:pt x="1463646" y="134338"/>
                    <a:pt x="1457437" y="130776"/>
                  </a:cubicBezTo>
                  <a:cubicBezTo>
                    <a:pt x="1454332" y="128995"/>
                    <a:pt x="1449675" y="128995"/>
                    <a:pt x="1445019" y="127214"/>
                  </a:cubicBezTo>
                  <a:cubicBezTo>
                    <a:pt x="1445019" y="121871"/>
                    <a:pt x="1446571" y="118308"/>
                    <a:pt x="1446571" y="114746"/>
                  </a:cubicBezTo>
                  <a:cubicBezTo>
                    <a:pt x="1438809" y="118308"/>
                    <a:pt x="1434153" y="116527"/>
                    <a:pt x="1429496" y="112965"/>
                  </a:cubicBezTo>
                  <a:cubicBezTo>
                    <a:pt x="1426391" y="111184"/>
                    <a:pt x="1421735" y="111184"/>
                    <a:pt x="1418630" y="109403"/>
                  </a:cubicBezTo>
                  <a:lnTo>
                    <a:pt x="1413973" y="109403"/>
                  </a:lnTo>
                  <a:cubicBezTo>
                    <a:pt x="1407764" y="105841"/>
                    <a:pt x="1400003" y="105841"/>
                    <a:pt x="1392241" y="105841"/>
                  </a:cubicBezTo>
                  <a:cubicBezTo>
                    <a:pt x="1382928" y="105841"/>
                    <a:pt x="1372062" y="104060"/>
                    <a:pt x="1362748" y="96936"/>
                  </a:cubicBezTo>
                  <a:cubicBezTo>
                    <a:pt x="1354987" y="91593"/>
                    <a:pt x="1345674" y="88031"/>
                    <a:pt x="1336360" y="89812"/>
                  </a:cubicBezTo>
                  <a:cubicBezTo>
                    <a:pt x="1331703" y="91593"/>
                    <a:pt x="1327046" y="95155"/>
                    <a:pt x="1322390" y="96936"/>
                  </a:cubicBezTo>
                  <a:cubicBezTo>
                    <a:pt x="1314628" y="100498"/>
                    <a:pt x="1308419" y="107622"/>
                    <a:pt x="1300658" y="111184"/>
                  </a:cubicBezTo>
                  <a:cubicBezTo>
                    <a:pt x="1292896" y="114746"/>
                    <a:pt x="1283583" y="118308"/>
                    <a:pt x="1274269" y="121871"/>
                  </a:cubicBezTo>
                  <a:cubicBezTo>
                    <a:pt x="1269612" y="123652"/>
                    <a:pt x="1264956" y="127214"/>
                    <a:pt x="1260299" y="128995"/>
                  </a:cubicBezTo>
                  <a:cubicBezTo>
                    <a:pt x="1252538" y="132557"/>
                    <a:pt x="1246328" y="134338"/>
                    <a:pt x="1238567" y="137900"/>
                  </a:cubicBezTo>
                  <a:cubicBezTo>
                    <a:pt x="1233910" y="139681"/>
                    <a:pt x="1227701" y="145024"/>
                    <a:pt x="1223044" y="146805"/>
                  </a:cubicBezTo>
                  <a:cubicBezTo>
                    <a:pt x="1213731" y="150367"/>
                    <a:pt x="1204417" y="155711"/>
                    <a:pt x="1193551" y="157492"/>
                  </a:cubicBezTo>
                  <a:cubicBezTo>
                    <a:pt x="1188895" y="159273"/>
                    <a:pt x="1187342" y="162835"/>
                    <a:pt x="1184238" y="164616"/>
                  </a:cubicBezTo>
                  <a:lnTo>
                    <a:pt x="1170268" y="169959"/>
                  </a:lnTo>
                  <a:cubicBezTo>
                    <a:pt x="1160954" y="173521"/>
                    <a:pt x="1153193" y="177083"/>
                    <a:pt x="1143879" y="178864"/>
                  </a:cubicBezTo>
                  <a:cubicBezTo>
                    <a:pt x="1139222" y="180645"/>
                    <a:pt x="1133013" y="182426"/>
                    <a:pt x="1128356" y="184207"/>
                  </a:cubicBezTo>
                  <a:cubicBezTo>
                    <a:pt x="1126804" y="184207"/>
                    <a:pt x="1126804" y="185989"/>
                    <a:pt x="1125252" y="185989"/>
                  </a:cubicBezTo>
                  <a:cubicBezTo>
                    <a:pt x="1122147" y="189551"/>
                    <a:pt x="1119043" y="193113"/>
                    <a:pt x="1114386" y="194894"/>
                  </a:cubicBezTo>
                  <a:cubicBezTo>
                    <a:pt x="1106625" y="198456"/>
                    <a:pt x="1098863" y="202018"/>
                    <a:pt x="1091102" y="203799"/>
                  </a:cubicBezTo>
                  <a:cubicBezTo>
                    <a:pt x="1087997" y="205580"/>
                    <a:pt x="1083340" y="205580"/>
                    <a:pt x="1080236" y="205580"/>
                  </a:cubicBezTo>
                  <a:cubicBezTo>
                    <a:pt x="1070922" y="207361"/>
                    <a:pt x="1061609" y="212704"/>
                    <a:pt x="1052295" y="216266"/>
                  </a:cubicBezTo>
                  <a:cubicBezTo>
                    <a:pt x="1044534" y="219829"/>
                    <a:pt x="1036772" y="221610"/>
                    <a:pt x="1030564" y="225172"/>
                  </a:cubicBezTo>
                  <a:cubicBezTo>
                    <a:pt x="1021250" y="228734"/>
                    <a:pt x="1011936" y="232296"/>
                    <a:pt x="1007280" y="242982"/>
                  </a:cubicBezTo>
                  <a:cubicBezTo>
                    <a:pt x="1007280" y="244763"/>
                    <a:pt x="1004175" y="244763"/>
                    <a:pt x="1004175" y="244763"/>
                  </a:cubicBezTo>
                  <a:cubicBezTo>
                    <a:pt x="999518" y="246544"/>
                    <a:pt x="993309" y="248325"/>
                    <a:pt x="988652" y="250106"/>
                  </a:cubicBezTo>
                  <a:cubicBezTo>
                    <a:pt x="987100" y="251887"/>
                    <a:pt x="985548" y="250106"/>
                    <a:pt x="985548" y="248325"/>
                  </a:cubicBezTo>
                  <a:cubicBezTo>
                    <a:pt x="983995" y="241201"/>
                    <a:pt x="983995" y="232296"/>
                    <a:pt x="974682" y="228734"/>
                  </a:cubicBezTo>
                  <a:lnTo>
                    <a:pt x="973130" y="226953"/>
                  </a:lnTo>
                  <a:cubicBezTo>
                    <a:pt x="973130" y="218047"/>
                    <a:pt x="966921" y="214485"/>
                    <a:pt x="960712" y="210923"/>
                  </a:cubicBezTo>
                  <a:cubicBezTo>
                    <a:pt x="954503" y="207361"/>
                    <a:pt x="949846" y="205580"/>
                    <a:pt x="945189" y="198456"/>
                  </a:cubicBezTo>
                  <a:cubicBezTo>
                    <a:pt x="942084" y="193113"/>
                    <a:pt x="935875" y="189551"/>
                    <a:pt x="931218" y="184207"/>
                  </a:cubicBezTo>
                  <a:cubicBezTo>
                    <a:pt x="926562" y="180645"/>
                    <a:pt x="920353" y="178864"/>
                    <a:pt x="917248" y="171740"/>
                  </a:cubicBezTo>
                  <a:cubicBezTo>
                    <a:pt x="915696" y="168178"/>
                    <a:pt x="912591" y="166397"/>
                    <a:pt x="909487" y="162835"/>
                  </a:cubicBezTo>
                  <a:cubicBezTo>
                    <a:pt x="911039" y="162835"/>
                    <a:pt x="907935" y="162835"/>
                    <a:pt x="906382" y="161054"/>
                  </a:cubicBezTo>
                  <a:cubicBezTo>
                    <a:pt x="904830" y="159273"/>
                    <a:pt x="903278" y="159273"/>
                    <a:pt x="901725" y="157492"/>
                  </a:cubicBezTo>
                  <a:cubicBezTo>
                    <a:pt x="900173" y="153930"/>
                    <a:pt x="898621" y="150367"/>
                    <a:pt x="893964" y="150367"/>
                  </a:cubicBezTo>
                  <a:cubicBezTo>
                    <a:pt x="892412" y="150367"/>
                    <a:pt x="890859" y="148586"/>
                    <a:pt x="889307" y="146805"/>
                  </a:cubicBezTo>
                  <a:cubicBezTo>
                    <a:pt x="887755" y="146805"/>
                    <a:pt x="886203" y="145024"/>
                    <a:pt x="883098" y="145024"/>
                  </a:cubicBezTo>
                  <a:lnTo>
                    <a:pt x="864471" y="134338"/>
                  </a:lnTo>
                  <a:cubicBezTo>
                    <a:pt x="859814" y="130776"/>
                    <a:pt x="855157" y="125433"/>
                    <a:pt x="848948" y="123652"/>
                  </a:cubicBezTo>
                  <a:cubicBezTo>
                    <a:pt x="839635" y="120090"/>
                    <a:pt x="831873" y="114746"/>
                    <a:pt x="825664" y="105841"/>
                  </a:cubicBezTo>
                  <a:cubicBezTo>
                    <a:pt x="819455" y="96936"/>
                    <a:pt x="811694" y="91593"/>
                    <a:pt x="802380" y="86250"/>
                  </a:cubicBezTo>
                  <a:cubicBezTo>
                    <a:pt x="797724" y="82687"/>
                    <a:pt x="793067" y="80906"/>
                    <a:pt x="789962" y="79125"/>
                  </a:cubicBezTo>
                  <a:cubicBezTo>
                    <a:pt x="783753" y="73782"/>
                    <a:pt x="775992" y="70220"/>
                    <a:pt x="768231" y="66658"/>
                  </a:cubicBezTo>
                  <a:cubicBezTo>
                    <a:pt x="771335" y="61315"/>
                    <a:pt x="769783" y="61315"/>
                    <a:pt x="766678" y="59534"/>
                  </a:cubicBezTo>
                  <a:cubicBezTo>
                    <a:pt x="763574" y="57753"/>
                    <a:pt x="760469" y="57753"/>
                    <a:pt x="758917" y="55972"/>
                  </a:cubicBezTo>
                  <a:cubicBezTo>
                    <a:pt x="757365" y="50628"/>
                    <a:pt x="752708" y="50628"/>
                    <a:pt x="749603" y="47066"/>
                  </a:cubicBezTo>
                  <a:cubicBezTo>
                    <a:pt x="744947" y="41723"/>
                    <a:pt x="738737" y="36380"/>
                    <a:pt x="734081" y="31037"/>
                  </a:cubicBezTo>
                  <a:cubicBezTo>
                    <a:pt x="732528" y="29256"/>
                    <a:pt x="730976" y="27475"/>
                    <a:pt x="729424" y="27475"/>
                  </a:cubicBezTo>
                  <a:cubicBezTo>
                    <a:pt x="717006" y="25694"/>
                    <a:pt x="707692" y="16788"/>
                    <a:pt x="696826" y="11445"/>
                  </a:cubicBezTo>
                  <a:cubicBezTo>
                    <a:pt x="695274" y="9664"/>
                    <a:pt x="692169" y="7883"/>
                    <a:pt x="690617" y="7883"/>
                  </a:cubicBezTo>
                  <a:cubicBezTo>
                    <a:pt x="684408" y="7883"/>
                    <a:pt x="678199" y="9664"/>
                    <a:pt x="670438" y="9664"/>
                  </a:cubicBezTo>
                  <a:cubicBezTo>
                    <a:pt x="664229" y="9664"/>
                    <a:pt x="656467" y="7883"/>
                    <a:pt x="650258" y="6102"/>
                  </a:cubicBezTo>
                  <a:cubicBezTo>
                    <a:pt x="644049" y="4321"/>
                    <a:pt x="637840" y="4321"/>
                    <a:pt x="631631" y="1270"/>
                  </a:cubicBezTo>
                  <a:cubicBezTo>
                    <a:pt x="625422" y="0"/>
                    <a:pt x="620765" y="2540"/>
                    <a:pt x="616108" y="1270"/>
                  </a:cubicBezTo>
                  <a:cubicBezTo>
                    <a:pt x="613004" y="2540"/>
                    <a:pt x="605243" y="6102"/>
                    <a:pt x="600586" y="9664"/>
                  </a:cubicBezTo>
                  <a:cubicBezTo>
                    <a:pt x="594377" y="13226"/>
                    <a:pt x="588168" y="18569"/>
                    <a:pt x="581959" y="23913"/>
                  </a:cubicBezTo>
                  <a:cubicBezTo>
                    <a:pt x="574197" y="29256"/>
                    <a:pt x="564884" y="34599"/>
                    <a:pt x="555570" y="39942"/>
                  </a:cubicBezTo>
                  <a:cubicBezTo>
                    <a:pt x="554018" y="41723"/>
                    <a:pt x="550913" y="41723"/>
                    <a:pt x="547809" y="39942"/>
                  </a:cubicBezTo>
                  <a:cubicBezTo>
                    <a:pt x="544704" y="38161"/>
                    <a:pt x="541600" y="39942"/>
                    <a:pt x="538495" y="41723"/>
                  </a:cubicBezTo>
                  <a:cubicBezTo>
                    <a:pt x="533838" y="45285"/>
                    <a:pt x="527629" y="47066"/>
                    <a:pt x="522972" y="50628"/>
                  </a:cubicBezTo>
                  <a:cubicBezTo>
                    <a:pt x="515211" y="57753"/>
                    <a:pt x="507450" y="66658"/>
                    <a:pt x="496584" y="68439"/>
                  </a:cubicBezTo>
                  <a:cubicBezTo>
                    <a:pt x="490375" y="68439"/>
                    <a:pt x="484166" y="73782"/>
                    <a:pt x="477957" y="73782"/>
                  </a:cubicBezTo>
                  <a:cubicBezTo>
                    <a:pt x="473300" y="73782"/>
                    <a:pt x="470195" y="73782"/>
                    <a:pt x="465539" y="75563"/>
                  </a:cubicBezTo>
                  <a:cubicBezTo>
                    <a:pt x="459330" y="77344"/>
                    <a:pt x="453120" y="80906"/>
                    <a:pt x="445359" y="80906"/>
                  </a:cubicBezTo>
                  <a:cubicBezTo>
                    <a:pt x="436046" y="80906"/>
                    <a:pt x="428284" y="86250"/>
                    <a:pt x="418971" y="89812"/>
                  </a:cubicBezTo>
                  <a:cubicBezTo>
                    <a:pt x="409657" y="95155"/>
                    <a:pt x="401896" y="100498"/>
                    <a:pt x="392582" y="105841"/>
                  </a:cubicBezTo>
                  <a:cubicBezTo>
                    <a:pt x="386373" y="109403"/>
                    <a:pt x="380164" y="109403"/>
                    <a:pt x="372403" y="107622"/>
                  </a:cubicBezTo>
                  <a:cubicBezTo>
                    <a:pt x="367746" y="107622"/>
                    <a:pt x="364641" y="105841"/>
                    <a:pt x="361537" y="109403"/>
                  </a:cubicBezTo>
                  <a:lnTo>
                    <a:pt x="347566" y="120090"/>
                  </a:lnTo>
                  <a:cubicBezTo>
                    <a:pt x="341357" y="125433"/>
                    <a:pt x="336701" y="132557"/>
                    <a:pt x="332044" y="137900"/>
                  </a:cubicBezTo>
                  <a:cubicBezTo>
                    <a:pt x="325835" y="146805"/>
                    <a:pt x="322730" y="157492"/>
                    <a:pt x="313417" y="162835"/>
                  </a:cubicBezTo>
                  <a:cubicBezTo>
                    <a:pt x="311864" y="164616"/>
                    <a:pt x="310312" y="168178"/>
                    <a:pt x="308760" y="171740"/>
                  </a:cubicBezTo>
                  <a:cubicBezTo>
                    <a:pt x="307207" y="173521"/>
                    <a:pt x="307207" y="175302"/>
                    <a:pt x="305655" y="177083"/>
                  </a:cubicBezTo>
                  <a:cubicBezTo>
                    <a:pt x="300998" y="182426"/>
                    <a:pt x="296342" y="187770"/>
                    <a:pt x="293237" y="194894"/>
                  </a:cubicBezTo>
                  <a:cubicBezTo>
                    <a:pt x="290133" y="202018"/>
                    <a:pt x="282371" y="203799"/>
                    <a:pt x="279267" y="209142"/>
                  </a:cubicBezTo>
                  <a:cubicBezTo>
                    <a:pt x="274610" y="216266"/>
                    <a:pt x="265296" y="219829"/>
                    <a:pt x="259087" y="223391"/>
                  </a:cubicBezTo>
                  <a:cubicBezTo>
                    <a:pt x="249774" y="228734"/>
                    <a:pt x="242012" y="235858"/>
                    <a:pt x="237355" y="246544"/>
                  </a:cubicBezTo>
                  <a:cubicBezTo>
                    <a:pt x="237355" y="248325"/>
                    <a:pt x="237355" y="248325"/>
                    <a:pt x="235803" y="250106"/>
                  </a:cubicBezTo>
                  <a:cubicBezTo>
                    <a:pt x="224937" y="257231"/>
                    <a:pt x="214071" y="262574"/>
                    <a:pt x="203206" y="269698"/>
                  </a:cubicBezTo>
                  <a:cubicBezTo>
                    <a:pt x="195444" y="275041"/>
                    <a:pt x="186131" y="275041"/>
                    <a:pt x="178369" y="282165"/>
                  </a:cubicBezTo>
                  <a:cubicBezTo>
                    <a:pt x="175265" y="285728"/>
                    <a:pt x="170608" y="287509"/>
                    <a:pt x="165951" y="289290"/>
                  </a:cubicBezTo>
                  <a:cubicBezTo>
                    <a:pt x="156638" y="294633"/>
                    <a:pt x="147324" y="296414"/>
                    <a:pt x="141115" y="305319"/>
                  </a:cubicBezTo>
                  <a:cubicBezTo>
                    <a:pt x="133354" y="316005"/>
                    <a:pt x="122488" y="319568"/>
                    <a:pt x="114726" y="326692"/>
                  </a:cubicBezTo>
                  <a:cubicBezTo>
                    <a:pt x="103861" y="335597"/>
                    <a:pt x="92995" y="344502"/>
                    <a:pt x="82129" y="355189"/>
                  </a:cubicBezTo>
                  <a:cubicBezTo>
                    <a:pt x="75920" y="358751"/>
                    <a:pt x="69711" y="360532"/>
                    <a:pt x="63502" y="356970"/>
                  </a:cubicBezTo>
                  <a:cubicBezTo>
                    <a:pt x="60397" y="355189"/>
                    <a:pt x="57293" y="353408"/>
                    <a:pt x="55740" y="355189"/>
                  </a:cubicBezTo>
                  <a:cubicBezTo>
                    <a:pt x="49531" y="360532"/>
                    <a:pt x="41770" y="362313"/>
                    <a:pt x="34009" y="364094"/>
                  </a:cubicBezTo>
                  <a:cubicBezTo>
                    <a:pt x="32456" y="364094"/>
                    <a:pt x="30904" y="365875"/>
                    <a:pt x="29352" y="365875"/>
                  </a:cubicBezTo>
                  <a:cubicBezTo>
                    <a:pt x="26247" y="570696"/>
                    <a:pt x="18486" y="777298"/>
                    <a:pt x="10725" y="982119"/>
                  </a:cubicBezTo>
                  <a:cubicBezTo>
                    <a:pt x="3810" y="1202970"/>
                    <a:pt x="15381" y="1395324"/>
                    <a:pt x="13829" y="1616175"/>
                  </a:cubicBezTo>
                  <a:cubicBezTo>
                    <a:pt x="12277" y="1838806"/>
                    <a:pt x="0" y="2084592"/>
                    <a:pt x="15381" y="2305442"/>
                  </a:cubicBezTo>
                  <a:cubicBezTo>
                    <a:pt x="30904" y="2524512"/>
                    <a:pt x="49531" y="2743581"/>
                    <a:pt x="65054" y="2962651"/>
                  </a:cubicBezTo>
                  <a:lnTo>
                    <a:pt x="66606" y="2962651"/>
                  </a:lnTo>
                  <a:cubicBezTo>
                    <a:pt x="72815" y="2960870"/>
                    <a:pt x="79024" y="2960870"/>
                    <a:pt x="86786" y="2960870"/>
                  </a:cubicBezTo>
                  <a:cubicBezTo>
                    <a:pt x="96099" y="2959089"/>
                    <a:pt x="103860" y="2955527"/>
                    <a:pt x="113174" y="2955527"/>
                  </a:cubicBezTo>
                  <a:cubicBezTo>
                    <a:pt x="124040" y="2955527"/>
                    <a:pt x="134906" y="2957308"/>
                    <a:pt x="145772" y="2957308"/>
                  </a:cubicBezTo>
                  <a:cubicBezTo>
                    <a:pt x="156638" y="2957308"/>
                    <a:pt x="167503" y="2959089"/>
                    <a:pt x="176817" y="2960870"/>
                  </a:cubicBezTo>
                  <a:cubicBezTo>
                    <a:pt x="186131" y="2962651"/>
                    <a:pt x="193892" y="2962651"/>
                    <a:pt x="201653" y="2957308"/>
                  </a:cubicBezTo>
                  <a:lnTo>
                    <a:pt x="203206" y="2957308"/>
                  </a:lnTo>
                  <a:cubicBezTo>
                    <a:pt x="212519" y="2955527"/>
                    <a:pt x="221833" y="2953746"/>
                    <a:pt x="232699" y="2951965"/>
                  </a:cubicBezTo>
                  <a:cubicBezTo>
                    <a:pt x="235803" y="2951965"/>
                    <a:pt x="240460" y="2951965"/>
                    <a:pt x="242012" y="2953746"/>
                  </a:cubicBezTo>
                  <a:cubicBezTo>
                    <a:pt x="248221" y="2960870"/>
                    <a:pt x="254430" y="2959089"/>
                    <a:pt x="262192" y="2957308"/>
                  </a:cubicBezTo>
                  <a:cubicBezTo>
                    <a:pt x="269953" y="2955527"/>
                    <a:pt x="274610" y="2957308"/>
                    <a:pt x="280819" y="2960870"/>
                  </a:cubicBezTo>
                  <a:cubicBezTo>
                    <a:pt x="283923" y="2962651"/>
                    <a:pt x="287028" y="2962651"/>
                    <a:pt x="290132" y="2962651"/>
                  </a:cubicBezTo>
                  <a:lnTo>
                    <a:pt x="310312" y="2962651"/>
                  </a:lnTo>
                  <a:cubicBezTo>
                    <a:pt x="314969" y="2962651"/>
                    <a:pt x="319626" y="2966213"/>
                    <a:pt x="324282" y="2966213"/>
                  </a:cubicBezTo>
                  <a:cubicBezTo>
                    <a:pt x="330491" y="2967994"/>
                    <a:pt x="338253" y="2967994"/>
                    <a:pt x="344462" y="2967994"/>
                  </a:cubicBezTo>
                  <a:cubicBezTo>
                    <a:pt x="347566" y="2967994"/>
                    <a:pt x="350671" y="2971556"/>
                    <a:pt x="352223" y="2973338"/>
                  </a:cubicBezTo>
                  <a:cubicBezTo>
                    <a:pt x="366193" y="2978681"/>
                    <a:pt x="378612" y="2975118"/>
                    <a:pt x="392582" y="2975118"/>
                  </a:cubicBezTo>
                  <a:cubicBezTo>
                    <a:pt x="395687" y="2975118"/>
                    <a:pt x="398791" y="2971556"/>
                    <a:pt x="401896" y="2971556"/>
                  </a:cubicBezTo>
                  <a:cubicBezTo>
                    <a:pt x="412761" y="2969776"/>
                    <a:pt x="422075" y="2971556"/>
                    <a:pt x="431389" y="2976900"/>
                  </a:cubicBezTo>
                  <a:cubicBezTo>
                    <a:pt x="436045" y="2978681"/>
                    <a:pt x="442255" y="2978681"/>
                    <a:pt x="448464" y="2978681"/>
                  </a:cubicBezTo>
                  <a:lnTo>
                    <a:pt x="453120" y="2978681"/>
                  </a:lnTo>
                  <a:cubicBezTo>
                    <a:pt x="459329" y="2980462"/>
                    <a:pt x="463986" y="2984024"/>
                    <a:pt x="470195" y="2982243"/>
                  </a:cubicBezTo>
                  <a:cubicBezTo>
                    <a:pt x="477957" y="2980462"/>
                    <a:pt x="485718" y="2980462"/>
                    <a:pt x="495032" y="2978681"/>
                  </a:cubicBezTo>
                  <a:cubicBezTo>
                    <a:pt x="502793" y="2976900"/>
                    <a:pt x="510554" y="2978681"/>
                    <a:pt x="518316" y="2980462"/>
                  </a:cubicBezTo>
                  <a:cubicBezTo>
                    <a:pt x="519868" y="2980462"/>
                    <a:pt x="521420" y="2982243"/>
                    <a:pt x="522972" y="2980462"/>
                  </a:cubicBezTo>
                  <a:cubicBezTo>
                    <a:pt x="530734" y="2978681"/>
                    <a:pt x="536943" y="2975118"/>
                    <a:pt x="544704" y="2976900"/>
                  </a:cubicBezTo>
                  <a:cubicBezTo>
                    <a:pt x="550913" y="2978681"/>
                    <a:pt x="555570" y="2980462"/>
                    <a:pt x="561779" y="2982243"/>
                  </a:cubicBezTo>
                  <a:cubicBezTo>
                    <a:pt x="567988" y="2984024"/>
                    <a:pt x="572645" y="2985805"/>
                    <a:pt x="578854" y="2987586"/>
                  </a:cubicBezTo>
                  <a:cubicBezTo>
                    <a:pt x="586615" y="2989367"/>
                    <a:pt x="594377" y="2989367"/>
                    <a:pt x="600586" y="2991148"/>
                  </a:cubicBezTo>
                  <a:cubicBezTo>
                    <a:pt x="608347" y="2992929"/>
                    <a:pt x="613004" y="3000053"/>
                    <a:pt x="620765" y="3000053"/>
                  </a:cubicBezTo>
                  <a:cubicBezTo>
                    <a:pt x="628526" y="3000053"/>
                    <a:pt x="634736" y="3005396"/>
                    <a:pt x="642497" y="3008959"/>
                  </a:cubicBezTo>
                  <a:cubicBezTo>
                    <a:pt x="645601" y="3010740"/>
                    <a:pt x="648706" y="3010740"/>
                    <a:pt x="653363" y="3012521"/>
                  </a:cubicBezTo>
                  <a:cubicBezTo>
                    <a:pt x="662676" y="3014302"/>
                    <a:pt x="670438" y="3014302"/>
                    <a:pt x="679751" y="3016083"/>
                  </a:cubicBezTo>
                  <a:cubicBezTo>
                    <a:pt x="687513" y="3017864"/>
                    <a:pt x="695274" y="3021426"/>
                    <a:pt x="703035" y="3019645"/>
                  </a:cubicBezTo>
                  <a:cubicBezTo>
                    <a:pt x="715453" y="3017864"/>
                    <a:pt x="724767" y="3021426"/>
                    <a:pt x="735633" y="3024988"/>
                  </a:cubicBezTo>
                  <a:cubicBezTo>
                    <a:pt x="743394" y="3026769"/>
                    <a:pt x="749603" y="3032112"/>
                    <a:pt x="757365" y="3032112"/>
                  </a:cubicBezTo>
                  <a:cubicBezTo>
                    <a:pt x="766678" y="3033893"/>
                    <a:pt x="775992" y="3035674"/>
                    <a:pt x="782201" y="3042798"/>
                  </a:cubicBezTo>
                  <a:cubicBezTo>
                    <a:pt x="783753" y="3041018"/>
                    <a:pt x="785305" y="3041018"/>
                    <a:pt x="785305" y="3041018"/>
                  </a:cubicBezTo>
                  <a:cubicBezTo>
                    <a:pt x="789962" y="3042798"/>
                    <a:pt x="796171" y="3042798"/>
                    <a:pt x="800828" y="3044580"/>
                  </a:cubicBezTo>
                  <a:cubicBezTo>
                    <a:pt x="810142" y="3046361"/>
                    <a:pt x="817903" y="3049923"/>
                    <a:pt x="825664" y="3051704"/>
                  </a:cubicBezTo>
                  <a:cubicBezTo>
                    <a:pt x="830321" y="3053485"/>
                    <a:pt x="834978" y="3053485"/>
                    <a:pt x="838082" y="3057047"/>
                  </a:cubicBezTo>
                  <a:cubicBezTo>
                    <a:pt x="842739" y="3060609"/>
                    <a:pt x="847396" y="3062390"/>
                    <a:pt x="852053" y="3060609"/>
                  </a:cubicBezTo>
                  <a:cubicBezTo>
                    <a:pt x="856710" y="3060609"/>
                    <a:pt x="859814" y="3058828"/>
                    <a:pt x="864471" y="3060609"/>
                  </a:cubicBezTo>
                  <a:cubicBezTo>
                    <a:pt x="873784" y="3062390"/>
                    <a:pt x="881546" y="3067733"/>
                    <a:pt x="890859" y="3069514"/>
                  </a:cubicBezTo>
                  <a:cubicBezTo>
                    <a:pt x="893964" y="3071296"/>
                    <a:pt x="898621" y="3071296"/>
                    <a:pt x="903278" y="3069514"/>
                  </a:cubicBezTo>
                  <a:cubicBezTo>
                    <a:pt x="915696" y="3065952"/>
                    <a:pt x="928114" y="3065952"/>
                    <a:pt x="940532" y="3069514"/>
                  </a:cubicBezTo>
                  <a:cubicBezTo>
                    <a:pt x="948293" y="3071296"/>
                    <a:pt x="957607" y="3076639"/>
                    <a:pt x="965368" y="3073076"/>
                  </a:cubicBezTo>
                  <a:cubicBezTo>
                    <a:pt x="971577" y="3071296"/>
                    <a:pt x="976234" y="3071296"/>
                    <a:pt x="980891" y="3071296"/>
                  </a:cubicBezTo>
                  <a:cubicBezTo>
                    <a:pt x="983995" y="3071296"/>
                    <a:pt x="987100" y="3073076"/>
                    <a:pt x="988652" y="3071296"/>
                  </a:cubicBezTo>
                  <a:cubicBezTo>
                    <a:pt x="996414" y="3062390"/>
                    <a:pt x="1005727" y="3065952"/>
                    <a:pt x="1015041" y="3065952"/>
                  </a:cubicBezTo>
                  <a:cubicBezTo>
                    <a:pt x="1021250" y="3067733"/>
                    <a:pt x="1029011" y="3067733"/>
                    <a:pt x="1035220" y="3064171"/>
                  </a:cubicBezTo>
                  <a:lnTo>
                    <a:pt x="1038325" y="3064171"/>
                  </a:lnTo>
                  <a:cubicBezTo>
                    <a:pt x="1047638" y="3064171"/>
                    <a:pt x="1056952" y="3065952"/>
                    <a:pt x="1066265" y="3065952"/>
                  </a:cubicBezTo>
                  <a:lnTo>
                    <a:pt x="1069370" y="3065952"/>
                  </a:lnTo>
                  <a:cubicBezTo>
                    <a:pt x="1075579" y="3064171"/>
                    <a:pt x="1080236" y="3060609"/>
                    <a:pt x="1086445" y="3058828"/>
                  </a:cubicBezTo>
                  <a:cubicBezTo>
                    <a:pt x="1095759" y="3055266"/>
                    <a:pt x="1105072" y="3053485"/>
                    <a:pt x="1114386" y="3051704"/>
                  </a:cubicBezTo>
                  <a:cubicBezTo>
                    <a:pt x="1122147" y="3049923"/>
                    <a:pt x="1128356" y="3051704"/>
                    <a:pt x="1136117" y="3049923"/>
                  </a:cubicBezTo>
                  <a:cubicBezTo>
                    <a:pt x="1137670" y="3049923"/>
                    <a:pt x="1139222" y="3049923"/>
                    <a:pt x="1140774" y="3048142"/>
                  </a:cubicBezTo>
                  <a:cubicBezTo>
                    <a:pt x="1145431" y="3044580"/>
                    <a:pt x="1153193" y="3048142"/>
                    <a:pt x="1154745" y="3041018"/>
                  </a:cubicBezTo>
                  <a:lnTo>
                    <a:pt x="1156297" y="3041018"/>
                  </a:lnTo>
                  <a:cubicBezTo>
                    <a:pt x="1159401" y="3041018"/>
                    <a:pt x="1164058" y="3041018"/>
                    <a:pt x="1167163" y="3037455"/>
                  </a:cubicBezTo>
                  <a:cubicBezTo>
                    <a:pt x="1173372" y="3032112"/>
                    <a:pt x="1178029" y="3033893"/>
                    <a:pt x="1184238" y="3035674"/>
                  </a:cubicBezTo>
                  <a:cubicBezTo>
                    <a:pt x="1191999" y="3037455"/>
                    <a:pt x="1199761" y="3039236"/>
                    <a:pt x="1205969" y="3037455"/>
                  </a:cubicBezTo>
                  <a:cubicBezTo>
                    <a:pt x="1213731" y="3035674"/>
                    <a:pt x="1223044" y="3032112"/>
                    <a:pt x="1230806" y="3030331"/>
                  </a:cubicBezTo>
                  <a:cubicBezTo>
                    <a:pt x="1232358" y="3030331"/>
                    <a:pt x="1233910" y="3028550"/>
                    <a:pt x="1235462" y="3026769"/>
                  </a:cubicBezTo>
                  <a:cubicBezTo>
                    <a:pt x="1240119" y="3023207"/>
                    <a:pt x="1243224" y="3017864"/>
                    <a:pt x="1247881" y="3014302"/>
                  </a:cubicBezTo>
                  <a:cubicBezTo>
                    <a:pt x="1247881" y="3014302"/>
                    <a:pt x="1249433" y="3012521"/>
                    <a:pt x="1250985" y="3012521"/>
                  </a:cubicBezTo>
                  <a:cubicBezTo>
                    <a:pt x="1258747" y="3016083"/>
                    <a:pt x="1261851" y="3007177"/>
                    <a:pt x="1266508" y="3003615"/>
                  </a:cubicBezTo>
                  <a:cubicBezTo>
                    <a:pt x="1272717" y="3000053"/>
                    <a:pt x="1275821" y="2989367"/>
                    <a:pt x="1285135" y="2991148"/>
                  </a:cubicBezTo>
                  <a:lnTo>
                    <a:pt x="1286687" y="2991148"/>
                  </a:lnTo>
                  <a:cubicBezTo>
                    <a:pt x="1292896" y="2987586"/>
                    <a:pt x="1299105" y="2982243"/>
                    <a:pt x="1303762" y="2978681"/>
                  </a:cubicBezTo>
                  <a:cubicBezTo>
                    <a:pt x="1305315" y="2976900"/>
                    <a:pt x="1306867" y="2975118"/>
                    <a:pt x="1306867" y="2973338"/>
                  </a:cubicBezTo>
                  <a:cubicBezTo>
                    <a:pt x="1308419" y="2971556"/>
                    <a:pt x="1309971" y="2967994"/>
                    <a:pt x="1313076" y="2966213"/>
                  </a:cubicBezTo>
                  <a:cubicBezTo>
                    <a:pt x="1323942" y="2957308"/>
                    <a:pt x="1334808" y="2950184"/>
                    <a:pt x="1345673" y="2941278"/>
                  </a:cubicBezTo>
                  <a:cubicBezTo>
                    <a:pt x="1350330" y="2937716"/>
                    <a:pt x="1358092" y="2934154"/>
                    <a:pt x="1358092" y="2923468"/>
                  </a:cubicBezTo>
                  <a:cubicBezTo>
                    <a:pt x="1358092" y="2912782"/>
                    <a:pt x="1367405" y="2909220"/>
                    <a:pt x="1373614" y="2905657"/>
                  </a:cubicBezTo>
                  <a:cubicBezTo>
                    <a:pt x="1378271" y="2902095"/>
                    <a:pt x="1384480" y="2902095"/>
                    <a:pt x="1390689" y="2900314"/>
                  </a:cubicBezTo>
                  <a:cubicBezTo>
                    <a:pt x="1393794" y="2900314"/>
                    <a:pt x="1395346" y="2898533"/>
                    <a:pt x="1398451" y="2898533"/>
                  </a:cubicBezTo>
                  <a:cubicBezTo>
                    <a:pt x="1401555" y="2898533"/>
                    <a:pt x="1404660" y="2898533"/>
                    <a:pt x="1406212" y="2894971"/>
                  </a:cubicBezTo>
                  <a:cubicBezTo>
                    <a:pt x="1407764" y="2893190"/>
                    <a:pt x="1409316" y="2893190"/>
                    <a:pt x="1410869" y="2891409"/>
                  </a:cubicBezTo>
                  <a:cubicBezTo>
                    <a:pt x="1413973" y="2889628"/>
                    <a:pt x="1417078" y="2887847"/>
                    <a:pt x="1418630" y="2886066"/>
                  </a:cubicBezTo>
                  <a:lnTo>
                    <a:pt x="1427944" y="2886066"/>
                  </a:lnTo>
                  <a:cubicBezTo>
                    <a:pt x="1434153" y="2889628"/>
                    <a:pt x="1438809" y="2893190"/>
                    <a:pt x="1443466" y="2894971"/>
                  </a:cubicBezTo>
                  <a:cubicBezTo>
                    <a:pt x="1443466" y="2894971"/>
                    <a:pt x="1445019" y="2893190"/>
                    <a:pt x="1446571" y="2893190"/>
                  </a:cubicBezTo>
                  <a:cubicBezTo>
                    <a:pt x="1443466" y="2891409"/>
                    <a:pt x="1441914" y="2889628"/>
                    <a:pt x="1438809" y="2887847"/>
                  </a:cubicBezTo>
                  <a:cubicBezTo>
                    <a:pt x="1438809" y="2884285"/>
                    <a:pt x="1438809" y="2882504"/>
                    <a:pt x="1440362" y="2878942"/>
                  </a:cubicBezTo>
                  <a:cubicBezTo>
                    <a:pt x="1443466" y="2880723"/>
                    <a:pt x="1448123" y="2882504"/>
                    <a:pt x="1446571" y="2875380"/>
                  </a:cubicBezTo>
                  <a:lnTo>
                    <a:pt x="1448123" y="2873598"/>
                  </a:lnTo>
                  <a:cubicBezTo>
                    <a:pt x="1451228" y="2870036"/>
                    <a:pt x="1454332" y="2866474"/>
                    <a:pt x="1458989" y="2868255"/>
                  </a:cubicBezTo>
                  <a:cubicBezTo>
                    <a:pt x="1458989" y="2868255"/>
                    <a:pt x="1460541" y="2866474"/>
                    <a:pt x="1462093" y="2866474"/>
                  </a:cubicBezTo>
                  <a:lnTo>
                    <a:pt x="1471407" y="2871818"/>
                  </a:lnTo>
                  <a:cubicBezTo>
                    <a:pt x="1471407" y="2870036"/>
                    <a:pt x="1471407" y="2868255"/>
                    <a:pt x="1469855" y="2868255"/>
                  </a:cubicBezTo>
                  <a:lnTo>
                    <a:pt x="1471407" y="2868255"/>
                  </a:lnTo>
                  <a:cubicBezTo>
                    <a:pt x="1472959" y="2870036"/>
                    <a:pt x="1474512" y="2870036"/>
                    <a:pt x="1477616" y="2871818"/>
                  </a:cubicBezTo>
                  <a:cubicBezTo>
                    <a:pt x="1477616" y="2868255"/>
                    <a:pt x="1485377" y="2862912"/>
                    <a:pt x="1486930" y="2864693"/>
                  </a:cubicBezTo>
                  <a:lnTo>
                    <a:pt x="1488482" y="2864693"/>
                  </a:lnTo>
                  <a:cubicBezTo>
                    <a:pt x="1490034" y="2870036"/>
                    <a:pt x="1493139" y="2873598"/>
                    <a:pt x="1494691" y="2878942"/>
                  </a:cubicBezTo>
                  <a:cubicBezTo>
                    <a:pt x="1497796" y="2877160"/>
                    <a:pt x="1500900" y="2873598"/>
                    <a:pt x="1504005" y="2871818"/>
                  </a:cubicBezTo>
                  <a:cubicBezTo>
                    <a:pt x="1505557" y="2875380"/>
                    <a:pt x="1505557" y="2878942"/>
                    <a:pt x="1507109" y="2884285"/>
                  </a:cubicBezTo>
                  <a:cubicBezTo>
                    <a:pt x="1510214" y="2880723"/>
                    <a:pt x="1511766" y="2878942"/>
                    <a:pt x="1511766" y="2877160"/>
                  </a:cubicBezTo>
                  <a:cubicBezTo>
                    <a:pt x="1516423" y="2878942"/>
                    <a:pt x="1521080" y="2878942"/>
                    <a:pt x="1524184" y="2880723"/>
                  </a:cubicBezTo>
                  <a:cubicBezTo>
                    <a:pt x="1528841" y="2884285"/>
                    <a:pt x="1533498" y="2884285"/>
                    <a:pt x="1538154" y="2882504"/>
                  </a:cubicBezTo>
                  <a:cubicBezTo>
                    <a:pt x="1541259" y="2880723"/>
                    <a:pt x="1542811" y="2878942"/>
                    <a:pt x="1545916" y="2877160"/>
                  </a:cubicBezTo>
                  <a:cubicBezTo>
                    <a:pt x="1547468" y="2880723"/>
                    <a:pt x="1549020" y="2882504"/>
                    <a:pt x="1552125" y="2884285"/>
                  </a:cubicBezTo>
                  <a:cubicBezTo>
                    <a:pt x="1550573" y="2884285"/>
                    <a:pt x="1549020" y="2886066"/>
                    <a:pt x="1547468" y="2886066"/>
                  </a:cubicBezTo>
                  <a:cubicBezTo>
                    <a:pt x="1544364" y="2887847"/>
                    <a:pt x="1542811" y="2889628"/>
                    <a:pt x="1541259" y="2893190"/>
                  </a:cubicBezTo>
                  <a:cubicBezTo>
                    <a:pt x="1539707" y="2896752"/>
                    <a:pt x="1539707" y="2900314"/>
                    <a:pt x="1536602" y="2902095"/>
                  </a:cubicBezTo>
                  <a:cubicBezTo>
                    <a:pt x="1533498" y="2903876"/>
                    <a:pt x="1533498" y="2900314"/>
                    <a:pt x="1530393" y="2900314"/>
                  </a:cubicBezTo>
                  <a:cubicBezTo>
                    <a:pt x="1533498" y="2898533"/>
                    <a:pt x="1535050" y="2898533"/>
                    <a:pt x="1536602" y="2898533"/>
                  </a:cubicBezTo>
                  <a:lnTo>
                    <a:pt x="1536602" y="2894971"/>
                  </a:lnTo>
                  <a:cubicBezTo>
                    <a:pt x="1527289" y="2898533"/>
                    <a:pt x="1517975" y="2893190"/>
                    <a:pt x="1507109" y="2894971"/>
                  </a:cubicBezTo>
                  <a:cubicBezTo>
                    <a:pt x="1513318" y="2898533"/>
                    <a:pt x="1519527" y="2900314"/>
                    <a:pt x="1525736" y="2902095"/>
                  </a:cubicBezTo>
                  <a:lnTo>
                    <a:pt x="1522632" y="2905657"/>
                  </a:lnTo>
                  <a:cubicBezTo>
                    <a:pt x="1525736" y="2907439"/>
                    <a:pt x="1528841" y="2907439"/>
                    <a:pt x="1531945" y="2907439"/>
                  </a:cubicBezTo>
                  <a:lnTo>
                    <a:pt x="1531945" y="2909220"/>
                  </a:lnTo>
                  <a:cubicBezTo>
                    <a:pt x="1528841" y="2909220"/>
                    <a:pt x="1527289" y="2911001"/>
                    <a:pt x="1524184" y="2911001"/>
                  </a:cubicBezTo>
                  <a:lnTo>
                    <a:pt x="1524184" y="2912782"/>
                  </a:lnTo>
                  <a:lnTo>
                    <a:pt x="1538154" y="2912782"/>
                  </a:lnTo>
                  <a:cubicBezTo>
                    <a:pt x="1541259" y="2903876"/>
                    <a:pt x="1550573" y="2907439"/>
                    <a:pt x="1555229" y="2902095"/>
                  </a:cubicBezTo>
                  <a:lnTo>
                    <a:pt x="1558334" y="2902095"/>
                  </a:lnTo>
                  <a:lnTo>
                    <a:pt x="1553677" y="2907439"/>
                  </a:lnTo>
                  <a:cubicBezTo>
                    <a:pt x="1555229" y="2909220"/>
                    <a:pt x="1556782" y="2909220"/>
                    <a:pt x="1558334" y="2911001"/>
                  </a:cubicBezTo>
                  <a:cubicBezTo>
                    <a:pt x="1559886" y="2912782"/>
                    <a:pt x="1561438" y="2912782"/>
                    <a:pt x="1562991" y="2914563"/>
                  </a:cubicBezTo>
                  <a:cubicBezTo>
                    <a:pt x="1566095" y="2912782"/>
                    <a:pt x="1567648" y="2912782"/>
                    <a:pt x="1570752" y="2911001"/>
                  </a:cubicBezTo>
                  <a:cubicBezTo>
                    <a:pt x="1569200" y="2914563"/>
                    <a:pt x="1569200" y="2916344"/>
                    <a:pt x="1569200" y="2918125"/>
                  </a:cubicBezTo>
                  <a:lnTo>
                    <a:pt x="1576961" y="2918125"/>
                  </a:lnTo>
                  <a:lnTo>
                    <a:pt x="1576961" y="2912782"/>
                  </a:lnTo>
                  <a:cubicBezTo>
                    <a:pt x="1576961" y="2907439"/>
                    <a:pt x="1580066" y="2907439"/>
                    <a:pt x="1583170" y="2909220"/>
                  </a:cubicBezTo>
                  <a:cubicBezTo>
                    <a:pt x="1587827" y="2912782"/>
                    <a:pt x="1590931" y="2911001"/>
                    <a:pt x="1595588" y="2909220"/>
                  </a:cubicBezTo>
                  <a:cubicBezTo>
                    <a:pt x="1600245" y="2909220"/>
                    <a:pt x="1603350" y="2905657"/>
                    <a:pt x="1604902" y="2900314"/>
                  </a:cubicBezTo>
                  <a:lnTo>
                    <a:pt x="1598693" y="2900314"/>
                  </a:lnTo>
                  <a:cubicBezTo>
                    <a:pt x="1598693" y="2898533"/>
                    <a:pt x="1600245" y="2896752"/>
                    <a:pt x="1600245" y="2894971"/>
                  </a:cubicBezTo>
                  <a:lnTo>
                    <a:pt x="1600245" y="2887847"/>
                  </a:lnTo>
                  <a:lnTo>
                    <a:pt x="1601797" y="2887847"/>
                  </a:lnTo>
                  <a:cubicBezTo>
                    <a:pt x="1601797" y="2891409"/>
                    <a:pt x="1603350" y="2893190"/>
                    <a:pt x="1603350" y="2896752"/>
                  </a:cubicBezTo>
                  <a:cubicBezTo>
                    <a:pt x="1606454" y="2894971"/>
                    <a:pt x="1611111" y="2894971"/>
                    <a:pt x="1615768" y="2893190"/>
                  </a:cubicBezTo>
                  <a:lnTo>
                    <a:pt x="1615768" y="2898533"/>
                  </a:lnTo>
                  <a:cubicBezTo>
                    <a:pt x="1620425" y="2900314"/>
                    <a:pt x="1625081" y="2903876"/>
                    <a:pt x="1628186" y="2911001"/>
                  </a:cubicBezTo>
                  <a:cubicBezTo>
                    <a:pt x="1628186" y="2911001"/>
                    <a:pt x="1629738" y="2912782"/>
                    <a:pt x="1629738" y="2911001"/>
                  </a:cubicBezTo>
                  <a:lnTo>
                    <a:pt x="1643709" y="2905657"/>
                  </a:lnTo>
                  <a:cubicBezTo>
                    <a:pt x="1649918" y="2903876"/>
                    <a:pt x="1654574" y="2902095"/>
                    <a:pt x="1660783" y="2900314"/>
                  </a:cubicBezTo>
                  <a:cubicBezTo>
                    <a:pt x="1663888" y="2900314"/>
                    <a:pt x="1665440" y="2903876"/>
                    <a:pt x="1670097" y="2907439"/>
                  </a:cubicBezTo>
                  <a:cubicBezTo>
                    <a:pt x="1674754" y="2907439"/>
                    <a:pt x="1690277" y="2911001"/>
                    <a:pt x="1696486" y="2916344"/>
                  </a:cubicBezTo>
                  <a:cubicBezTo>
                    <a:pt x="1698038" y="2918125"/>
                    <a:pt x="1701142" y="2916344"/>
                    <a:pt x="1702695" y="2916344"/>
                  </a:cubicBezTo>
                  <a:cubicBezTo>
                    <a:pt x="1707352" y="2914563"/>
                    <a:pt x="1712008" y="2914563"/>
                    <a:pt x="1716665" y="2912782"/>
                  </a:cubicBezTo>
                  <a:lnTo>
                    <a:pt x="1718217" y="2914563"/>
                  </a:lnTo>
                  <a:cubicBezTo>
                    <a:pt x="1719770" y="2918125"/>
                    <a:pt x="1719770" y="2921687"/>
                    <a:pt x="1719770" y="2925249"/>
                  </a:cubicBezTo>
                  <a:cubicBezTo>
                    <a:pt x="1724426" y="2930592"/>
                    <a:pt x="1729083" y="2935935"/>
                    <a:pt x="1735292" y="2927030"/>
                  </a:cubicBezTo>
                  <a:cubicBezTo>
                    <a:pt x="1735292" y="2928811"/>
                    <a:pt x="1733740" y="2930592"/>
                    <a:pt x="1733740" y="2932373"/>
                  </a:cubicBezTo>
                  <a:cubicBezTo>
                    <a:pt x="1735292" y="2932373"/>
                    <a:pt x="1735292" y="2934154"/>
                    <a:pt x="1736844" y="2934154"/>
                  </a:cubicBezTo>
                  <a:cubicBezTo>
                    <a:pt x="1739949" y="2935935"/>
                    <a:pt x="1749263" y="2937716"/>
                    <a:pt x="1750815" y="2934154"/>
                  </a:cubicBezTo>
                  <a:cubicBezTo>
                    <a:pt x="1752367" y="2928811"/>
                    <a:pt x="1755472" y="2930592"/>
                    <a:pt x="1757024" y="2930592"/>
                  </a:cubicBezTo>
                  <a:cubicBezTo>
                    <a:pt x="1758576" y="2932373"/>
                    <a:pt x="1758576" y="2935935"/>
                    <a:pt x="1760129" y="2939497"/>
                  </a:cubicBezTo>
                  <a:lnTo>
                    <a:pt x="1760129" y="2927030"/>
                  </a:lnTo>
                  <a:cubicBezTo>
                    <a:pt x="1763233" y="2930592"/>
                    <a:pt x="1764785" y="2932373"/>
                    <a:pt x="1766338" y="2935935"/>
                  </a:cubicBezTo>
                  <a:cubicBezTo>
                    <a:pt x="1767890" y="2937716"/>
                    <a:pt x="1767890" y="2939497"/>
                    <a:pt x="1767890" y="2941278"/>
                  </a:cubicBezTo>
                  <a:cubicBezTo>
                    <a:pt x="1766338" y="2941278"/>
                    <a:pt x="1764785" y="2941278"/>
                    <a:pt x="1763233" y="2943060"/>
                  </a:cubicBezTo>
                  <a:lnTo>
                    <a:pt x="1758576" y="2943060"/>
                  </a:lnTo>
                  <a:cubicBezTo>
                    <a:pt x="1763233" y="2946622"/>
                    <a:pt x="1761681" y="2955527"/>
                    <a:pt x="1767890" y="2951965"/>
                  </a:cubicBezTo>
                  <a:cubicBezTo>
                    <a:pt x="1769442" y="2950184"/>
                    <a:pt x="1770994" y="2946622"/>
                    <a:pt x="1772547" y="2944841"/>
                  </a:cubicBezTo>
                  <a:cubicBezTo>
                    <a:pt x="1772547" y="2946622"/>
                    <a:pt x="1774099" y="2950184"/>
                    <a:pt x="1774099" y="2951965"/>
                  </a:cubicBezTo>
                  <a:cubicBezTo>
                    <a:pt x="1775651" y="2951965"/>
                    <a:pt x="1777203" y="2951965"/>
                    <a:pt x="1778756" y="2953746"/>
                  </a:cubicBezTo>
                  <a:cubicBezTo>
                    <a:pt x="1781860" y="2959089"/>
                    <a:pt x="1786517" y="2957308"/>
                    <a:pt x="1791174" y="2959089"/>
                  </a:cubicBezTo>
                  <a:cubicBezTo>
                    <a:pt x="1794278" y="2959089"/>
                    <a:pt x="1795831" y="2962651"/>
                    <a:pt x="1797383" y="2964432"/>
                  </a:cubicBezTo>
                  <a:cubicBezTo>
                    <a:pt x="1798935" y="2967994"/>
                    <a:pt x="1800488" y="2971556"/>
                    <a:pt x="1805144" y="2971556"/>
                  </a:cubicBezTo>
                  <a:cubicBezTo>
                    <a:pt x="1808249" y="2971556"/>
                    <a:pt x="1811353" y="2975118"/>
                    <a:pt x="1814458" y="2978681"/>
                  </a:cubicBezTo>
                  <a:cubicBezTo>
                    <a:pt x="1819115" y="2982243"/>
                    <a:pt x="1823771" y="2989367"/>
                    <a:pt x="1828428" y="2992929"/>
                  </a:cubicBezTo>
                  <a:cubicBezTo>
                    <a:pt x="1836190" y="2998272"/>
                    <a:pt x="1843951" y="3005396"/>
                    <a:pt x="1853265" y="3003615"/>
                  </a:cubicBezTo>
                  <a:cubicBezTo>
                    <a:pt x="1857921" y="3003615"/>
                    <a:pt x="1862578" y="3007177"/>
                    <a:pt x="1867235" y="3007177"/>
                  </a:cubicBezTo>
                  <a:cubicBezTo>
                    <a:pt x="1871892" y="3007177"/>
                    <a:pt x="1878101" y="3007177"/>
                    <a:pt x="1884310" y="3005396"/>
                  </a:cubicBezTo>
                  <a:cubicBezTo>
                    <a:pt x="1884310" y="3010740"/>
                    <a:pt x="1884310" y="3012521"/>
                    <a:pt x="1888967" y="3012521"/>
                  </a:cubicBezTo>
                  <a:cubicBezTo>
                    <a:pt x="1892071" y="3012521"/>
                    <a:pt x="1895176" y="3012521"/>
                    <a:pt x="1898280" y="3014302"/>
                  </a:cubicBezTo>
                  <a:cubicBezTo>
                    <a:pt x="1907594" y="3014302"/>
                    <a:pt x="1915355" y="3019645"/>
                    <a:pt x="1924669" y="3017864"/>
                  </a:cubicBezTo>
                  <a:cubicBezTo>
                    <a:pt x="1927773" y="3017864"/>
                    <a:pt x="1930878" y="3019645"/>
                    <a:pt x="1933982" y="3021426"/>
                  </a:cubicBezTo>
                  <a:cubicBezTo>
                    <a:pt x="1943296" y="3024988"/>
                    <a:pt x="1949505" y="3033893"/>
                    <a:pt x="1960371" y="3032112"/>
                  </a:cubicBezTo>
                  <a:cubicBezTo>
                    <a:pt x="1961923" y="3032112"/>
                    <a:pt x="1965028" y="3032112"/>
                    <a:pt x="1966580" y="3033893"/>
                  </a:cubicBezTo>
                  <a:cubicBezTo>
                    <a:pt x="1969685" y="3037455"/>
                    <a:pt x="1971237" y="3035674"/>
                    <a:pt x="1972789" y="3033893"/>
                  </a:cubicBezTo>
                  <a:cubicBezTo>
                    <a:pt x="1975894" y="3032112"/>
                    <a:pt x="1978998" y="3030331"/>
                    <a:pt x="1980550" y="3032112"/>
                  </a:cubicBezTo>
                  <a:cubicBezTo>
                    <a:pt x="1986759" y="3033893"/>
                    <a:pt x="1994521" y="3035674"/>
                    <a:pt x="2000730" y="3037455"/>
                  </a:cubicBezTo>
                  <a:lnTo>
                    <a:pt x="2006939" y="3037455"/>
                  </a:lnTo>
                  <a:cubicBezTo>
                    <a:pt x="2011596" y="3035674"/>
                    <a:pt x="2017805" y="3033893"/>
                    <a:pt x="2022462" y="3033893"/>
                  </a:cubicBezTo>
                  <a:cubicBezTo>
                    <a:pt x="2030223" y="3032112"/>
                    <a:pt x="2037984" y="3032112"/>
                    <a:pt x="2045746" y="3032112"/>
                  </a:cubicBezTo>
                  <a:lnTo>
                    <a:pt x="2048850" y="3032112"/>
                  </a:lnTo>
                  <a:cubicBezTo>
                    <a:pt x="2059716" y="3028550"/>
                    <a:pt x="2072134" y="3024988"/>
                    <a:pt x="2083000" y="3021426"/>
                  </a:cubicBezTo>
                  <a:cubicBezTo>
                    <a:pt x="2090761" y="3019645"/>
                    <a:pt x="2098522" y="3017864"/>
                    <a:pt x="2107836" y="3016083"/>
                  </a:cubicBezTo>
                  <a:cubicBezTo>
                    <a:pt x="2117150" y="3014302"/>
                    <a:pt x="2124911" y="3010740"/>
                    <a:pt x="2134225" y="3008959"/>
                  </a:cubicBezTo>
                  <a:cubicBezTo>
                    <a:pt x="2137329" y="3008959"/>
                    <a:pt x="2140434" y="3008959"/>
                    <a:pt x="2145091" y="3007177"/>
                  </a:cubicBezTo>
                  <a:cubicBezTo>
                    <a:pt x="2157509" y="3005396"/>
                    <a:pt x="2169927" y="3000053"/>
                    <a:pt x="2182345" y="3007177"/>
                  </a:cubicBezTo>
                  <a:lnTo>
                    <a:pt x="2200972" y="3012521"/>
                  </a:lnTo>
                  <a:cubicBezTo>
                    <a:pt x="2208734" y="3014302"/>
                    <a:pt x="2214942" y="3019645"/>
                    <a:pt x="2222704" y="3019645"/>
                  </a:cubicBezTo>
                  <a:cubicBezTo>
                    <a:pt x="2224256" y="3019645"/>
                    <a:pt x="2227361" y="3021426"/>
                    <a:pt x="2228913" y="3021426"/>
                  </a:cubicBezTo>
                  <a:cubicBezTo>
                    <a:pt x="2238226" y="3024988"/>
                    <a:pt x="2245988" y="3033893"/>
                    <a:pt x="2256854" y="3030331"/>
                  </a:cubicBezTo>
                  <a:cubicBezTo>
                    <a:pt x="2261511" y="3028550"/>
                    <a:pt x="2269272" y="3032112"/>
                    <a:pt x="2273929" y="3033893"/>
                  </a:cubicBezTo>
                  <a:cubicBezTo>
                    <a:pt x="2278585" y="3035674"/>
                    <a:pt x="2283242" y="3035674"/>
                    <a:pt x="2287899" y="3037455"/>
                  </a:cubicBezTo>
                  <a:lnTo>
                    <a:pt x="2287899" y="3041018"/>
                  </a:lnTo>
                  <a:cubicBezTo>
                    <a:pt x="2297213" y="3041018"/>
                    <a:pt x="2306526" y="3042798"/>
                    <a:pt x="2315840" y="3037455"/>
                  </a:cubicBezTo>
                  <a:cubicBezTo>
                    <a:pt x="2318944" y="3035674"/>
                    <a:pt x="2320497" y="3033893"/>
                    <a:pt x="2323601" y="3033893"/>
                  </a:cubicBezTo>
                  <a:cubicBezTo>
                    <a:pt x="2329810" y="3032112"/>
                    <a:pt x="2337572" y="3032112"/>
                    <a:pt x="2343781" y="3035674"/>
                  </a:cubicBezTo>
                  <a:cubicBezTo>
                    <a:pt x="2348437" y="3037455"/>
                    <a:pt x="2356199" y="3035674"/>
                    <a:pt x="2360856" y="3032112"/>
                  </a:cubicBezTo>
                  <a:cubicBezTo>
                    <a:pt x="2367065" y="3028550"/>
                    <a:pt x="2374826" y="3030331"/>
                    <a:pt x="2381035" y="3030331"/>
                  </a:cubicBezTo>
                  <a:cubicBezTo>
                    <a:pt x="2387244" y="3030331"/>
                    <a:pt x="2391901" y="3032112"/>
                    <a:pt x="2398110" y="3030331"/>
                  </a:cubicBezTo>
                  <a:cubicBezTo>
                    <a:pt x="2412080" y="3028550"/>
                    <a:pt x="2424498" y="3023207"/>
                    <a:pt x="2440021" y="3024988"/>
                  </a:cubicBezTo>
                  <a:cubicBezTo>
                    <a:pt x="2446230" y="3024988"/>
                    <a:pt x="2452439" y="3026769"/>
                    <a:pt x="2458648" y="3024988"/>
                  </a:cubicBezTo>
                  <a:cubicBezTo>
                    <a:pt x="2471066" y="3023207"/>
                    <a:pt x="2480380" y="3028550"/>
                    <a:pt x="2489693" y="3035674"/>
                  </a:cubicBezTo>
                  <a:cubicBezTo>
                    <a:pt x="2497455" y="3042798"/>
                    <a:pt x="2506769" y="3048142"/>
                    <a:pt x="2516082" y="3053485"/>
                  </a:cubicBezTo>
                  <a:cubicBezTo>
                    <a:pt x="2522291" y="3057047"/>
                    <a:pt x="2531605" y="3049923"/>
                    <a:pt x="2531605" y="3041018"/>
                  </a:cubicBezTo>
                  <a:lnTo>
                    <a:pt x="2531605" y="3024988"/>
                  </a:lnTo>
                  <a:cubicBezTo>
                    <a:pt x="2531605" y="2978681"/>
                    <a:pt x="2531605" y="2934154"/>
                    <a:pt x="2533157" y="2887847"/>
                  </a:cubicBezTo>
                  <a:cubicBezTo>
                    <a:pt x="2533157" y="2855788"/>
                    <a:pt x="2534709" y="2823729"/>
                    <a:pt x="2534709" y="2789889"/>
                  </a:cubicBezTo>
                  <a:cubicBezTo>
                    <a:pt x="2534709" y="2754268"/>
                    <a:pt x="2533157" y="625909"/>
                    <a:pt x="2533157" y="590288"/>
                  </a:cubicBezTo>
                  <a:cubicBezTo>
                    <a:pt x="2542471" y="574258"/>
                    <a:pt x="2539366" y="561791"/>
                    <a:pt x="2547128" y="552886"/>
                  </a:cubicBezTo>
                  <a:close/>
                  <a:moveTo>
                    <a:pt x="1542811" y="2877160"/>
                  </a:moveTo>
                  <a:cubicBezTo>
                    <a:pt x="1545916" y="2868255"/>
                    <a:pt x="1552125" y="2870036"/>
                    <a:pt x="1556782" y="2871817"/>
                  </a:cubicBezTo>
                  <a:cubicBezTo>
                    <a:pt x="1553677" y="2878942"/>
                    <a:pt x="1547468" y="2875379"/>
                    <a:pt x="1542811" y="2877160"/>
                  </a:cubicBezTo>
                  <a:close/>
                  <a:moveTo>
                    <a:pt x="1556782" y="2886066"/>
                  </a:moveTo>
                  <a:cubicBezTo>
                    <a:pt x="1558334" y="2882504"/>
                    <a:pt x="1558334" y="2877160"/>
                    <a:pt x="1562991" y="2877160"/>
                  </a:cubicBezTo>
                  <a:cubicBezTo>
                    <a:pt x="1564543" y="2877160"/>
                    <a:pt x="1567648" y="2878942"/>
                    <a:pt x="1569200" y="2878942"/>
                  </a:cubicBezTo>
                  <a:cubicBezTo>
                    <a:pt x="1567648" y="2882504"/>
                    <a:pt x="1566095" y="2884285"/>
                    <a:pt x="1564543" y="2887847"/>
                  </a:cubicBezTo>
                  <a:cubicBezTo>
                    <a:pt x="1562991" y="2887847"/>
                    <a:pt x="1559886" y="2887847"/>
                    <a:pt x="1556782" y="2886066"/>
                  </a:cubicBezTo>
                  <a:close/>
                  <a:moveTo>
                    <a:pt x="1562991" y="2903876"/>
                  </a:moveTo>
                  <a:cubicBezTo>
                    <a:pt x="1566095" y="2902095"/>
                    <a:pt x="1567648" y="2898533"/>
                    <a:pt x="1570752" y="2896752"/>
                  </a:cubicBezTo>
                  <a:cubicBezTo>
                    <a:pt x="1572304" y="2896752"/>
                    <a:pt x="1573857" y="2898533"/>
                    <a:pt x="1575409" y="2898533"/>
                  </a:cubicBezTo>
                  <a:cubicBezTo>
                    <a:pt x="1575409" y="2905657"/>
                    <a:pt x="1569200" y="2907438"/>
                    <a:pt x="1562991" y="2903876"/>
                  </a:cubicBezTo>
                  <a:close/>
                  <a:moveTo>
                    <a:pt x="1569200" y="2846883"/>
                  </a:moveTo>
                  <a:cubicBezTo>
                    <a:pt x="1570752" y="2848664"/>
                    <a:pt x="1570752" y="2850445"/>
                    <a:pt x="1573857" y="2852226"/>
                  </a:cubicBezTo>
                  <a:lnTo>
                    <a:pt x="1559886" y="2852226"/>
                  </a:lnTo>
                  <a:cubicBezTo>
                    <a:pt x="1559886" y="2850445"/>
                    <a:pt x="1559886" y="2848664"/>
                    <a:pt x="1561438" y="2846883"/>
                  </a:cubicBezTo>
                  <a:cubicBezTo>
                    <a:pt x="1567648" y="2846883"/>
                    <a:pt x="1569200" y="2846883"/>
                    <a:pt x="1569200" y="2839758"/>
                  </a:cubicBezTo>
                  <a:cubicBezTo>
                    <a:pt x="1573857" y="2841539"/>
                    <a:pt x="1580066" y="2836196"/>
                    <a:pt x="1581618" y="2845101"/>
                  </a:cubicBezTo>
                  <a:cubicBezTo>
                    <a:pt x="1576961" y="2846883"/>
                    <a:pt x="1573857" y="2846883"/>
                    <a:pt x="1569200" y="2846883"/>
                  </a:cubicBezTo>
                  <a:close/>
                </a:path>
              </a:pathLst>
            </a:custGeom>
            <a:blipFill>
              <a:blip r:embed="rId6"/>
              <a:stretch>
                <a:fillRect l="-64368" t="-96" r="-64326" b="-53"/>
              </a:stretch>
            </a:blipFill>
          </p:spPr>
          <p:txBody>
            <a:bodyPr/>
            <a:lstStyle/>
            <a:p>
              <a:endParaRPr lang="en-GB"/>
            </a:p>
          </p:txBody>
        </p:sp>
      </p:grpSp>
      <p:sp>
        <p:nvSpPr>
          <p:cNvPr id="17" name="TextBox 17"/>
          <p:cNvSpPr txBox="1"/>
          <p:nvPr/>
        </p:nvSpPr>
        <p:spPr>
          <a:xfrm>
            <a:off x="193906" y="2308061"/>
            <a:ext cx="7178866" cy="826621"/>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Set children up with the skills for success:</a:t>
            </a:r>
          </a:p>
          <a:p>
            <a:pPr algn="l">
              <a:lnSpc>
                <a:spcPts val="1679"/>
              </a:lnSpc>
            </a:pPr>
            <a:r>
              <a:rPr lang="en-US" sz="1200">
                <a:solidFill>
                  <a:srgbClr val="1F4576"/>
                </a:solidFill>
                <a:latin typeface="Open Sans 2"/>
                <a:ea typeface="Open Sans 2"/>
                <a:cs typeface="Open Sans 2"/>
                <a:sym typeface="Open Sans 2"/>
              </a:rPr>
              <a:t>Handwriting requires frequent and discrete, direct teaching. Children should be taught to hold their writing implement easily and correctly. Prioritising the physical skill of writing ensures that bad habits are avoided. </a:t>
            </a:r>
          </a:p>
        </p:txBody>
      </p:sp>
      <p:sp>
        <p:nvSpPr>
          <p:cNvPr id="18" name="TextBox 18"/>
          <p:cNvSpPr txBox="1"/>
          <p:nvPr/>
        </p:nvSpPr>
        <p:spPr>
          <a:xfrm>
            <a:off x="190567" y="4945009"/>
            <a:ext cx="7178866" cy="617108"/>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Plan for small steps, with enough teaching and practice:</a:t>
            </a:r>
          </a:p>
          <a:p>
            <a:pPr algn="l">
              <a:lnSpc>
                <a:spcPts val="1679"/>
              </a:lnSpc>
            </a:pPr>
            <a:r>
              <a:rPr lang="en-US" sz="1200">
                <a:solidFill>
                  <a:srgbClr val="1F4576"/>
                </a:solidFill>
                <a:latin typeface="Open Sans 2"/>
                <a:ea typeface="Open Sans 2"/>
                <a:cs typeface="Open Sans 2"/>
                <a:sym typeface="Open Sans 2"/>
              </a:rPr>
              <a:t>Our curriculum clearly identifies important knowledge to learned by all children by key points. This helps our teachers know what to emphasise in their teaching and assessment. </a:t>
            </a:r>
          </a:p>
        </p:txBody>
      </p:sp>
      <p:grpSp>
        <p:nvGrpSpPr>
          <p:cNvPr id="19" name="Group 19"/>
          <p:cNvGrpSpPr/>
          <p:nvPr/>
        </p:nvGrpSpPr>
        <p:grpSpPr>
          <a:xfrm>
            <a:off x="17855" y="10158432"/>
            <a:ext cx="7560000" cy="557986"/>
            <a:chOff x="0" y="0"/>
            <a:chExt cx="2709333" cy="199970"/>
          </a:xfrm>
        </p:grpSpPr>
        <p:sp>
          <p:nvSpPr>
            <p:cNvPr id="20" name="Freeform 20"/>
            <p:cNvSpPr/>
            <p:nvPr/>
          </p:nvSpPr>
          <p:spPr>
            <a:xfrm>
              <a:off x="0" y="0"/>
              <a:ext cx="2709333" cy="199970"/>
            </a:xfrm>
            <a:custGeom>
              <a:avLst/>
              <a:gdLst/>
              <a:ahLst/>
              <a:cxnLst/>
              <a:rect l="l" t="t" r="r" b="b"/>
              <a:pathLst>
                <a:path w="2709333" h="199970">
                  <a:moveTo>
                    <a:pt x="0" y="0"/>
                  </a:moveTo>
                  <a:lnTo>
                    <a:pt x="2709333" y="0"/>
                  </a:lnTo>
                  <a:lnTo>
                    <a:pt x="2709333" y="199970"/>
                  </a:lnTo>
                  <a:lnTo>
                    <a:pt x="0" y="199970"/>
                  </a:lnTo>
                  <a:close/>
                </a:path>
              </a:pathLst>
            </a:custGeom>
            <a:solidFill>
              <a:srgbClr val="B2B3B2"/>
            </a:solidFill>
          </p:spPr>
          <p:txBody>
            <a:bodyPr/>
            <a:lstStyle/>
            <a:p>
              <a:endParaRPr lang="en-GB"/>
            </a:p>
          </p:txBody>
        </p:sp>
        <p:sp>
          <p:nvSpPr>
            <p:cNvPr id="21" name="TextBox 21"/>
            <p:cNvSpPr txBox="1"/>
            <p:nvPr/>
          </p:nvSpPr>
          <p:spPr>
            <a:xfrm>
              <a:off x="0" y="-28575"/>
              <a:ext cx="2709333" cy="228545"/>
            </a:xfrm>
            <a:prstGeom prst="rect">
              <a:avLst/>
            </a:prstGeom>
          </p:spPr>
          <p:txBody>
            <a:bodyPr lIns="50800" tIns="50800" rIns="50800" bIns="50800" rtlCol="0" anchor="ctr"/>
            <a:lstStyle/>
            <a:p>
              <a:pPr algn="ctr">
                <a:lnSpc>
                  <a:spcPts val="223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098" y="1039667"/>
            <a:ext cx="4000094" cy="1720588"/>
            <a:chOff x="0" y="0"/>
            <a:chExt cx="5152741" cy="2294118"/>
          </a:xfrm>
        </p:grpSpPr>
        <p:grpSp>
          <p:nvGrpSpPr>
            <p:cNvPr id="3" name="Group 3"/>
            <p:cNvGrpSpPr/>
            <p:nvPr/>
          </p:nvGrpSpPr>
          <p:grpSpPr>
            <a:xfrm>
              <a:off x="0" y="0"/>
              <a:ext cx="2045744" cy="204574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sp>
          <p:nvSpPr>
            <p:cNvPr id="5" name="Freeform 5"/>
            <p:cNvSpPr/>
            <p:nvPr/>
          </p:nvSpPr>
          <p:spPr>
            <a:xfrm>
              <a:off x="119064" y="172165"/>
              <a:ext cx="1850905" cy="1772241"/>
            </a:xfrm>
            <a:custGeom>
              <a:avLst/>
              <a:gdLst/>
              <a:ahLst/>
              <a:cxnLst/>
              <a:rect l="l" t="t" r="r" b="b"/>
              <a:pathLst>
                <a:path w="1850905" h="1772241">
                  <a:moveTo>
                    <a:pt x="0" y="0"/>
                  </a:moveTo>
                  <a:lnTo>
                    <a:pt x="1850905" y="0"/>
                  </a:lnTo>
                  <a:lnTo>
                    <a:pt x="1850905" y="1772242"/>
                  </a:lnTo>
                  <a:lnTo>
                    <a:pt x="0" y="17722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0"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 read</a:t>
              </a:r>
            </a:p>
          </p:txBody>
        </p:sp>
        <p:sp>
          <p:nvSpPr>
            <p:cNvPr id="7" name="Freeform 7"/>
            <p:cNvSpPr/>
            <p:nvPr/>
          </p:nvSpPr>
          <p:spPr>
            <a:xfrm rot="10737789">
              <a:off x="2553921" y="1971"/>
              <a:ext cx="237149" cy="2131672"/>
            </a:xfrm>
            <a:custGeom>
              <a:avLst/>
              <a:gdLst/>
              <a:ahLst/>
              <a:cxnLst/>
              <a:rect l="l" t="t" r="r" b="b"/>
              <a:pathLst>
                <a:path w="237149" h="2131672">
                  <a:moveTo>
                    <a:pt x="0" y="0"/>
                  </a:moveTo>
                  <a:lnTo>
                    <a:pt x="237149" y="0"/>
                  </a:lnTo>
                  <a:lnTo>
                    <a:pt x="237149" y="2131672"/>
                  </a:lnTo>
                  <a:lnTo>
                    <a:pt x="0" y="2131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3022862" y="660286"/>
              <a:ext cx="1826270"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Word reading</a:t>
              </a:r>
            </a:p>
          </p:txBody>
        </p:sp>
        <p:sp>
          <p:nvSpPr>
            <p:cNvPr id="9" name="TextBox 9"/>
            <p:cNvSpPr txBox="1"/>
            <p:nvPr/>
          </p:nvSpPr>
          <p:spPr>
            <a:xfrm>
              <a:off x="3012593" y="1200016"/>
              <a:ext cx="2140148"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Comprehension</a:t>
              </a:r>
            </a:p>
          </p:txBody>
        </p:sp>
      </p:grpSp>
      <p:grpSp>
        <p:nvGrpSpPr>
          <p:cNvPr id="10" name="Group 10"/>
          <p:cNvGrpSpPr/>
          <p:nvPr/>
        </p:nvGrpSpPr>
        <p:grpSpPr>
          <a:xfrm>
            <a:off x="310097" y="6484730"/>
            <a:ext cx="3764401" cy="1720588"/>
            <a:chOff x="0" y="0"/>
            <a:chExt cx="4841542" cy="2294118"/>
          </a:xfrm>
        </p:grpSpPr>
        <p:sp>
          <p:nvSpPr>
            <p:cNvPr id="11" name="TextBox 11"/>
            <p:cNvSpPr txBox="1"/>
            <p:nvPr/>
          </p:nvSpPr>
          <p:spPr>
            <a:xfrm>
              <a:off x="0"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write</a:t>
              </a:r>
            </a:p>
          </p:txBody>
        </p:sp>
        <p:sp>
          <p:nvSpPr>
            <p:cNvPr id="12" name="TextBox 12"/>
            <p:cNvSpPr txBox="1"/>
            <p:nvPr/>
          </p:nvSpPr>
          <p:spPr>
            <a:xfrm>
              <a:off x="3022862" y="-28575"/>
              <a:ext cx="1818680"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Transcription</a:t>
              </a:r>
            </a:p>
          </p:txBody>
        </p:sp>
        <p:grpSp>
          <p:nvGrpSpPr>
            <p:cNvPr id="13" name="Group 13"/>
            <p:cNvGrpSpPr/>
            <p:nvPr/>
          </p:nvGrpSpPr>
          <p:grpSpPr>
            <a:xfrm>
              <a:off x="0" y="0"/>
              <a:ext cx="2045744" cy="2045744"/>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sp>
          <p:nvSpPr>
            <p:cNvPr id="15" name="Freeform 15"/>
            <p:cNvSpPr/>
            <p:nvPr/>
          </p:nvSpPr>
          <p:spPr>
            <a:xfrm>
              <a:off x="82090" y="211636"/>
              <a:ext cx="1906823" cy="1635101"/>
            </a:xfrm>
            <a:custGeom>
              <a:avLst/>
              <a:gdLst/>
              <a:ahLst/>
              <a:cxnLst/>
              <a:rect l="l" t="t" r="r" b="b"/>
              <a:pathLst>
                <a:path w="1906823" h="1635101">
                  <a:moveTo>
                    <a:pt x="0" y="0"/>
                  </a:moveTo>
                  <a:lnTo>
                    <a:pt x="1906823" y="0"/>
                  </a:lnTo>
                  <a:lnTo>
                    <a:pt x="1906823" y="1635101"/>
                  </a:lnTo>
                  <a:lnTo>
                    <a:pt x="0" y="16351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Freeform 16"/>
            <p:cNvSpPr/>
            <p:nvPr/>
          </p:nvSpPr>
          <p:spPr>
            <a:xfrm rot="10737789">
              <a:off x="2553921" y="1971"/>
              <a:ext cx="237149" cy="2131672"/>
            </a:xfrm>
            <a:custGeom>
              <a:avLst/>
              <a:gdLst/>
              <a:ahLst/>
              <a:cxnLst/>
              <a:rect l="l" t="t" r="r" b="b"/>
              <a:pathLst>
                <a:path w="237149" h="2131672">
                  <a:moveTo>
                    <a:pt x="0" y="0"/>
                  </a:moveTo>
                  <a:lnTo>
                    <a:pt x="237149" y="0"/>
                  </a:lnTo>
                  <a:lnTo>
                    <a:pt x="237149" y="2131672"/>
                  </a:lnTo>
                  <a:lnTo>
                    <a:pt x="0" y="2131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3022862" y="408684"/>
              <a:ext cx="1059805" cy="342738"/>
            </a:xfrm>
            <a:prstGeom prst="rect">
              <a:avLst/>
            </a:prstGeom>
          </p:spPr>
          <p:txBody>
            <a:bodyPr lIns="0" tIns="0" rIns="0" bIns="0" rtlCol="0" anchor="t">
              <a:spAutoFit/>
            </a:bodyPr>
            <a:lstStyle/>
            <a:p>
              <a:pPr algn="ctr">
                <a:lnSpc>
                  <a:spcPts val="2239"/>
                </a:lnSpc>
              </a:pPr>
              <a:r>
                <a:rPr lang="en-US" sz="1599" b="1">
                  <a:solidFill>
                    <a:srgbClr val="C9323A"/>
                  </a:solidFill>
                  <a:latin typeface="Open Sans 2 Bold"/>
                  <a:ea typeface="Open Sans 2 Bold"/>
                  <a:cs typeface="Open Sans 2 Bold"/>
                  <a:sym typeface="Open Sans 2 Bold"/>
                </a:rPr>
                <a:t>Spelling</a:t>
              </a:r>
            </a:p>
          </p:txBody>
        </p:sp>
        <p:sp>
          <p:nvSpPr>
            <p:cNvPr id="18" name="TextBox 18"/>
            <p:cNvSpPr txBox="1"/>
            <p:nvPr/>
          </p:nvSpPr>
          <p:spPr>
            <a:xfrm>
              <a:off x="3012593" y="1792876"/>
              <a:ext cx="1708845"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Composition</a:t>
              </a:r>
            </a:p>
          </p:txBody>
        </p:sp>
        <p:sp>
          <p:nvSpPr>
            <p:cNvPr id="19" name="TextBox 19"/>
            <p:cNvSpPr txBox="1"/>
            <p:nvPr/>
          </p:nvSpPr>
          <p:spPr>
            <a:xfrm>
              <a:off x="3012593" y="837215"/>
              <a:ext cx="1698575" cy="342738"/>
            </a:xfrm>
            <a:prstGeom prst="rect">
              <a:avLst/>
            </a:prstGeom>
          </p:spPr>
          <p:txBody>
            <a:bodyPr lIns="0" tIns="0" rIns="0" bIns="0" rtlCol="0" anchor="t">
              <a:spAutoFit/>
            </a:bodyPr>
            <a:lstStyle/>
            <a:p>
              <a:pPr algn="ctr">
                <a:lnSpc>
                  <a:spcPts val="2239"/>
                </a:lnSpc>
              </a:pPr>
              <a:r>
                <a:rPr lang="en-US" sz="1599" b="1">
                  <a:solidFill>
                    <a:srgbClr val="C9323A"/>
                  </a:solidFill>
                  <a:latin typeface="Open Sans 2 Bold"/>
                  <a:ea typeface="Open Sans 2 Bold"/>
                  <a:cs typeface="Open Sans 2 Bold"/>
                  <a:sym typeface="Open Sans 2 Bold"/>
                </a:rPr>
                <a:t>Handwriting</a:t>
              </a:r>
            </a:p>
          </p:txBody>
        </p:sp>
      </p:grpSp>
      <p:sp>
        <p:nvSpPr>
          <p:cNvPr id="25" name="TextBox 25"/>
          <p:cNvSpPr txBox="1"/>
          <p:nvPr/>
        </p:nvSpPr>
        <p:spPr>
          <a:xfrm>
            <a:off x="310098" y="2969806"/>
            <a:ext cx="6922705" cy="3131820"/>
          </a:xfrm>
          <a:prstGeom prst="rect">
            <a:avLst/>
          </a:prstGeom>
        </p:spPr>
        <p:txBody>
          <a:bodyPr lIns="0" tIns="0" rIns="0" bIns="0" rtlCol="0" anchor="t">
            <a:spAutoFit/>
          </a:bodyPr>
          <a:lstStyle/>
          <a:p>
            <a:pPr algn="l">
              <a:lnSpc>
                <a:spcPts val="1679"/>
              </a:lnSpc>
            </a:pPr>
            <a:r>
              <a:rPr lang="en-US" sz="1200" b="1">
                <a:solidFill>
                  <a:srgbClr val="000000"/>
                </a:solidFill>
                <a:latin typeface="Open Sans 2 Bold"/>
                <a:ea typeface="Open Sans 2 Bold"/>
                <a:cs typeface="Open Sans 2 Bold"/>
                <a:sym typeface="Open Sans 2 Bold"/>
              </a:rPr>
              <a:t>Reading:</a:t>
            </a:r>
          </a:p>
          <a:p>
            <a:pPr algn="l">
              <a:lnSpc>
                <a:spcPts val="1679"/>
              </a:lnSpc>
            </a:pPr>
            <a:r>
              <a:rPr lang="en-US" sz="1200">
                <a:solidFill>
                  <a:srgbClr val="000000"/>
                </a:solidFill>
                <a:latin typeface="Open Sans 2"/>
                <a:ea typeface="Open Sans 2"/>
                <a:cs typeface="Open Sans 2"/>
                <a:sym typeface="Open Sans 2"/>
              </a:rPr>
              <a:t>Children at the expected level of development will: </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Say a sound for each letter in the alphabet and at least 10 digraphs. </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Read words consistent with their phonic knowledge by sound-blending. </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Read aloud simple sentences and books that are consistent with their phonic knowledge, including some common exception words.</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b="1">
                <a:solidFill>
                  <a:srgbClr val="000000"/>
                </a:solidFill>
                <a:latin typeface="Open Sans 2 Bold"/>
                <a:ea typeface="Open Sans 2 Bold"/>
                <a:cs typeface="Open Sans 2 Bold"/>
                <a:sym typeface="Open Sans 2 Bold"/>
              </a:rPr>
              <a:t>Comprehension:</a:t>
            </a:r>
          </a:p>
          <a:p>
            <a:pPr algn="l">
              <a:lnSpc>
                <a:spcPts val="1679"/>
              </a:lnSpc>
            </a:pPr>
            <a:r>
              <a:rPr lang="en-US" sz="1200">
                <a:solidFill>
                  <a:srgbClr val="000000"/>
                </a:solidFill>
                <a:latin typeface="Open Sans 2"/>
                <a:ea typeface="Open Sans 2"/>
                <a:cs typeface="Open Sans 2"/>
                <a:sym typeface="Open Sans 2"/>
              </a:rPr>
              <a:t>Children at the expected level of development will:</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Demonstrate understanding of what has been read to them by retelling stories and narratives using their own words and recently introduced vocabulary.</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Anticipate – where appropriate – key events in stories. </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Use and understand recently introduced vocabulary during discussions about stories, non-fiction, rhymes and poems and during role-play.</a:t>
            </a:r>
          </a:p>
          <a:p>
            <a:pPr algn="l">
              <a:lnSpc>
                <a:spcPts val="1679"/>
              </a:lnSpc>
            </a:pPr>
            <a:endParaRPr lang="en-US" sz="1200">
              <a:solidFill>
                <a:srgbClr val="000000"/>
              </a:solidFill>
              <a:latin typeface="Open Sans 2"/>
              <a:ea typeface="Open Sans 2"/>
              <a:cs typeface="Open Sans 2"/>
              <a:sym typeface="Open Sans 2"/>
            </a:endParaRPr>
          </a:p>
        </p:txBody>
      </p:sp>
      <p:sp>
        <p:nvSpPr>
          <p:cNvPr id="26" name="TextBox 26"/>
          <p:cNvSpPr txBox="1"/>
          <p:nvPr/>
        </p:nvSpPr>
        <p:spPr>
          <a:xfrm>
            <a:off x="3775237" y="2099793"/>
            <a:ext cx="9525" cy="41765"/>
          </a:xfrm>
          <a:prstGeom prst="rect">
            <a:avLst/>
          </a:prstGeom>
        </p:spPr>
        <p:txBody>
          <a:bodyPr lIns="0" tIns="0" rIns="0" bIns="0" rtlCol="0" anchor="t">
            <a:spAutoFit/>
          </a:bodyPr>
          <a:lstStyle/>
          <a:p>
            <a:pPr algn="ctr">
              <a:lnSpc>
                <a:spcPts val="320"/>
              </a:lnSpc>
              <a:spcBef>
                <a:spcPct val="0"/>
              </a:spcBef>
            </a:pPr>
            <a:endParaRPr/>
          </a:p>
        </p:txBody>
      </p:sp>
      <p:sp>
        <p:nvSpPr>
          <p:cNvPr id="27" name="TextBox 27"/>
          <p:cNvSpPr txBox="1"/>
          <p:nvPr/>
        </p:nvSpPr>
        <p:spPr>
          <a:xfrm>
            <a:off x="189412" y="478303"/>
            <a:ext cx="3582038" cy="277697"/>
          </a:xfrm>
          <a:prstGeom prst="rect">
            <a:avLst/>
          </a:prstGeom>
        </p:spPr>
        <p:txBody>
          <a:bodyPr lIns="0" tIns="0" rIns="0" bIns="0" rtlCol="0" anchor="t">
            <a:spAutoFit/>
          </a:bodyPr>
          <a:lstStyle/>
          <a:p>
            <a:pPr algn="ctr">
              <a:lnSpc>
                <a:spcPts val="2059"/>
              </a:lnSpc>
            </a:pPr>
            <a:r>
              <a:rPr lang="en-US" sz="2288" b="1" spc="16">
                <a:solidFill>
                  <a:srgbClr val="1F4576"/>
                </a:solidFill>
                <a:latin typeface="Open Sans 1 Bold"/>
                <a:ea typeface="Open Sans 1 Bold"/>
                <a:cs typeface="Open Sans 1 Bold"/>
                <a:sym typeface="Open Sans 1 Bold"/>
              </a:rPr>
              <a:t>ENGLISH IN RECEPTION</a:t>
            </a:r>
          </a:p>
        </p:txBody>
      </p:sp>
      <p:sp>
        <p:nvSpPr>
          <p:cNvPr id="28" name="TextBox 28"/>
          <p:cNvSpPr txBox="1"/>
          <p:nvPr/>
        </p:nvSpPr>
        <p:spPr>
          <a:xfrm>
            <a:off x="310098" y="8416378"/>
            <a:ext cx="6922705" cy="1245647"/>
          </a:xfrm>
          <a:prstGeom prst="rect">
            <a:avLst/>
          </a:prstGeom>
        </p:spPr>
        <p:txBody>
          <a:bodyPr lIns="0" tIns="0" rIns="0" bIns="0" rtlCol="0" anchor="t">
            <a:spAutoFit/>
          </a:bodyPr>
          <a:lstStyle/>
          <a:p>
            <a:pPr algn="l">
              <a:lnSpc>
                <a:spcPts val="1679"/>
              </a:lnSpc>
            </a:pPr>
            <a:r>
              <a:rPr lang="en-US" sz="1200" b="1">
                <a:solidFill>
                  <a:srgbClr val="000000"/>
                </a:solidFill>
                <a:latin typeface="Open Sans 2 Bold"/>
                <a:ea typeface="Open Sans 2 Bold"/>
                <a:cs typeface="Open Sans 2 Bold"/>
                <a:sym typeface="Open Sans 2 Bold"/>
              </a:rPr>
              <a:t>Writing:</a:t>
            </a:r>
          </a:p>
          <a:p>
            <a:pPr algn="l">
              <a:lnSpc>
                <a:spcPts val="1679"/>
              </a:lnSpc>
            </a:pPr>
            <a:r>
              <a:rPr lang="en-US" sz="1200">
                <a:solidFill>
                  <a:srgbClr val="000000"/>
                </a:solidFill>
                <a:latin typeface="Open Sans 2"/>
                <a:ea typeface="Open Sans 2"/>
                <a:cs typeface="Open Sans 2"/>
                <a:sym typeface="Open Sans 2"/>
              </a:rPr>
              <a:t>Children at the expected level of development will: </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Write </a:t>
            </a:r>
            <a:r>
              <a:rPr lang="en-US" sz="1200" err="1">
                <a:solidFill>
                  <a:srgbClr val="000000"/>
                </a:solidFill>
                <a:latin typeface="Open Sans 2"/>
                <a:ea typeface="Open Sans 2"/>
                <a:cs typeface="Open Sans 2"/>
                <a:sym typeface="Open Sans 2"/>
              </a:rPr>
              <a:t>recognisable</a:t>
            </a:r>
            <a:r>
              <a:rPr lang="en-US" sz="1200">
                <a:solidFill>
                  <a:srgbClr val="000000"/>
                </a:solidFill>
                <a:latin typeface="Open Sans 2"/>
                <a:ea typeface="Open Sans 2"/>
                <a:cs typeface="Open Sans 2"/>
                <a:sym typeface="Open Sans 2"/>
              </a:rPr>
              <a:t> letters, most of which are correctly formed.</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Spell words by identifying sounds in them and representing the sounds with a letter or letters.</a:t>
            </a:r>
          </a:p>
          <a:p>
            <a:pPr marL="259080" lvl="1" indent="-129540" algn="l">
              <a:lnSpc>
                <a:spcPts val="1679"/>
              </a:lnSpc>
              <a:buFont typeface="Arial"/>
              <a:buChar char="•"/>
            </a:pPr>
            <a:r>
              <a:rPr lang="en-US" sz="1200">
                <a:solidFill>
                  <a:srgbClr val="000000"/>
                </a:solidFill>
                <a:latin typeface="Open Sans 2"/>
                <a:ea typeface="Open Sans 2"/>
                <a:cs typeface="Open Sans 2"/>
                <a:sym typeface="Open Sans 2"/>
              </a:rPr>
              <a:t>Write simple phrases and sentences that can be read by others. </a:t>
            </a:r>
          </a:p>
          <a:p>
            <a:pPr algn="l">
              <a:lnSpc>
                <a:spcPts val="1679"/>
              </a:lnSpc>
            </a:pPr>
            <a:endParaRPr lang="en-US" sz="1200">
              <a:solidFill>
                <a:srgbClr val="000000"/>
              </a:solidFill>
              <a:latin typeface="Open Sans 2"/>
              <a:ea typeface="Open Sans 2"/>
              <a:cs typeface="Open Sans 2"/>
              <a:sym typeface="Open Sans 2"/>
            </a:endParaRPr>
          </a:p>
        </p:txBody>
      </p:sp>
      <p:sp>
        <p:nvSpPr>
          <p:cNvPr id="29" name="Rectangle 28">
            <a:extLst>
              <a:ext uri="{FF2B5EF4-FFF2-40B4-BE49-F238E27FC236}">
                <a16:creationId xmlns:a16="http://schemas.microsoft.com/office/drawing/2014/main" id="{BEC07F6F-9051-D0CB-2DE1-FD925DB88A51}"/>
              </a:ext>
            </a:extLst>
          </p:cNvPr>
          <p:cNvSpPr/>
          <p:nvPr/>
        </p:nvSpPr>
        <p:spPr>
          <a:xfrm>
            <a:off x="4963825" y="6312991"/>
            <a:ext cx="1963962" cy="18923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image linked to writing (EYFS)</a:t>
            </a:r>
          </a:p>
        </p:txBody>
      </p:sp>
      <p:pic>
        <p:nvPicPr>
          <p:cNvPr id="20" name="Picture 19">
            <a:extLst>
              <a:ext uri="{FF2B5EF4-FFF2-40B4-BE49-F238E27FC236}">
                <a16:creationId xmlns:a16="http://schemas.microsoft.com/office/drawing/2014/main" id="{180E5125-1DBA-45AE-A7B5-93D6B32642ED}"/>
              </a:ext>
            </a:extLst>
          </p:cNvPr>
          <p:cNvPicPr>
            <a:picLocks noChangeAspect="1"/>
          </p:cNvPicPr>
          <p:nvPr/>
        </p:nvPicPr>
        <p:blipFill rotWithShape="1">
          <a:blip r:embed="rId8"/>
          <a:srcRect t="18860"/>
          <a:stretch/>
        </p:blipFill>
        <p:spPr>
          <a:xfrm>
            <a:off x="4971810" y="6325380"/>
            <a:ext cx="1963961" cy="1892328"/>
          </a:xfrm>
          <a:prstGeom prst="rect">
            <a:avLst/>
          </a:prstGeom>
          <a:ln w="38100">
            <a:solidFill>
              <a:schemeClr val="tx1"/>
            </a:solidFill>
          </a:ln>
        </p:spPr>
      </p:pic>
      <p:pic>
        <p:nvPicPr>
          <p:cNvPr id="30" name="Picture 29">
            <a:extLst>
              <a:ext uri="{FF2B5EF4-FFF2-40B4-BE49-F238E27FC236}">
                <a16:creationId xmlns:a16="http://schemas.microsoft.com/office/drawing/2014/main" id="{4A129630-327A-4A73-972D-1B73A351DB3C}"/>
              </a:ext>
            </a:extLst>
          </p:cNvPr>
          <p:cNvPicPr>
            <a:picLocks noChangeAspect="1"/>
          </p:cNvPicPr>
          <p:nvPr/>
        </p:nvPicPr>
        <p:blipFill>
          <a:blip r:embed="rId9"/>
          <a:stretch>
            <a:fillRect/>
          </a:stretch>
        </p:blipFill>
        <p:spPr>
          <a:xfrm>
            <a:off x="4897901" y="347280"/>
            <a:ext cx="1588120" cy="2398772"/>
          </a:xfrm>
          <a:prstGeom prst="rect">
            <a:avLst/>
          </a:prstGeom>
          <a:ln w="38100">
            <a:solidFill>
              <a:schemeClr val="tx1"/>
            </a:solidFill>
          </a:ln>
        </p:spPr>
      </p:pic>
      <p:pic>
        <p:nvPicPr>
          <p:cNvPr id="21" name="Picture 20">
            <a:extLst>
              <a:ext uri="{FF2B5EF4-FFF2-40B4-BE49-F238E27FC236}">
                <a16:creationId xmlns:a16="http://schemas.microsoft.com/office/drawing/2014/main" id="{CFF92061-2657-4C50-B420-B5796BC89CA9}"/>
              </a:ext>
            </a:extLst>
          </p:cNvPr>
          <p:cNvPicPr>
            <a:picLocks noChangeAspect="1"/>
          </p:cNvPicPr>
          <p:nvPr/>
        </p:nvPicPr>
        <p:blipFill>
          <a:blip r:embed="rId10"/>
          <a:stretch>
            <a:fillRect/>
          </a:stretch>
        </p:blipFill>
        <p:spPr>
          <a:xfrm>
            <a:off x="5837107" y="2176549"/>
            <a:ext cx="1316865" cy="1398153"/>
          </a:xfrm>
          <a:prstGeom prst="rect">
            <a:avLst/>
          </a:prstGeom>
          <a:ln w="381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098" y="1056323"/>
            <a:ext cx="4026978" cy="1720588"/>
            <a:chOff x="0" y="0"/>
            <a:chExt cx="5152741" cy="2294118"/>
          </a:xfrm>
        </p:grpSpPr>
        <p:grpSp>
          <p:nvGrpSpPr>
            <p:cNvPr id="3" name="Group 3"/>
            <p:cNvGrpSpPr/>
            <p:nvPr/>
          </p:nvGrpSpPr>
          <p:grpSpPr>
            <a:xfrm>
              <a:off x="0" y="0"/>
              <a:ext cx="2045744" cy="204574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sp>
          <p:nvSpPr>
            <p:cNvPr id="5" name="Freeform 5"/>
            <p:cNvSpPr/>
            <p:nvPr/>
          </p:nvSpPr>
          <p:spPr>
            <a:xfrm>
              <a:off x="119064" y="172165"/>
              <a:ext cx="1850905" cy="1772241"/>
            </a:xfrm>
            <a:custGeom>
              <a:avLst/>
              <a:gdLst/>
              <a:ahLst/>
              <a:cxnLst/>
              <a:rect l="l" t="t" r="r" b="b"/>
              <a:pathLst>
                <a:path w="1850905" h="1772241">
                  <a:moveTo>
                    <a:pt x="0" y="0"/>
                  </a:moveTo>
                  <a:lnTo>
                    <a:pt x="1850905" y="0"/>
                  </a:lnTo>
                  <a:lnTo>
                    <a:pt x="1850905" y="1772242"/>
                  </a:lnTo>
                  <a:lnTo>
                    <a:pt x="0" y="17722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0"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 read</a:t>
              </a:r>
            </a:p>
          </p:txBody>
        </p:sp>
        <p:sp>
          <p:nvSpPr>
            <p:cNvPr id="7" name="Freeform 7"/>
            <p:cNvSpPr/>
            <p:nvPr/>
          </p:nvSpPr>
          <p:spPr>
            <a:xfrm rot="10737789">
              <a:off x="2553921" y="1971"/>
              <a:ext cx="237149" cy="2131672"/>
            </a:xfrm>
            <a:custGeom>
              <a:avLst/>
              <a:gdLst/>
              <a:ahLst/>
              <a:cxnLst/>
              <a:rect l="l" t="t" r="r" b="b"/>
              <a:pathLst>
                <a:path w="237149" h="2131672">
                  <a:moveTo>
                    <a:pt x="0" y="0"/>
                  </a:moveTo>
                  <a:lnTo>
                    <a:pt x="237149" y="0"/>
                  </a:lnTo>
                  <a:lnTo>
                    <a:pt x="237149" y="2131672"/>
                  </a:lnTo>
                  <a:lnTo>
                    <a:pt x="0" y="2131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3022862" y="660286"/>
              <a:ext cx="1826270"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Word reading</a:t>
              </a:r>
            </a:p>
          </p:txBody>
        </p:sp>
        <p:sp>
          <p:nvSpPr>
            <p:cNvPr id="9" name="TextBox 9"/>
            <p:cNvSpPr txBox="1"/>
            <p:nvPr/>
          </p:nvSpPr>
          <p:spPr>
            <a:xfrm>
              <a:off x="3012593" y="1200016"/>
              <a:ext cx="2140148"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Comprehension</a:t>
              </a:r>
            </a:p>
          </p:txBody>
        </p:sp>
      </p:grpSp>
      <p:grpSp>
        <p:nvGrpSpPr>
          <p:cNvPr id="10" name="Group 10"/>
          <p:cNvGrpSpPr/>
          <p:nvPr/>
        </p:nvGrpSpPr>
        <p:grpSpPr>
          <a:xfrm>
            <a:off x="310097" y="5988861"/>
            <a:ext cx="3789701" cy="1720588"/>
            <a:chOff x="0" y="0"/>
            <a:chExt cx="4841542" cy="2294118"/>
          </a:xfrm>
        </p:grpSpPr>
        <p:sp>
          <p:nvSpPr>
            <p:cNvPr id="11" name="TextBox 11"/>
            <p:cNvSpPr txBox="1"/>
            <p:nvPr/>
          </p:nvSpPr>
          <p:spPr>
            <a:xfrm>
              <a:off x="0" y="2017169"/>
              <a:ext cx="2045744" cy="276949"/>
            </a:xfrm>
            <a:prstGeom prst="rect">
              <a:avLst/>
            </a:prstGeom>
          </p:spPr>
          <p:txBody>
            <a:bodyPr lIns="0" tIns="0" rIns="0" bIns="0" rtlCol="0" anchor="t">
              <a:spAutoFit/>
            </a:bodyPr>
            <a:lstStyle/>
            <a:p>
              <a:pPr algn="ctr">
                <a:lnSpc>
                  <a:spcPts val="1740"/>
                </a:lnSpc>
              </a:pPr>
              <a:r>
                <a:rPr lang="en-US" sz="1243" b="1">
                  <a:solidFill>
                    <a:srgbClr val="000000"/>
                  </a:solidFill>
                  <a:latin typeface="Open Sans 1 Bold"/>
                  <a:ea typeface="Open Sans 1 Bold"/>
                  <a:cs typeface="Open Sans 1 Bold"/>
                  <a:sym typeface="Open Sans 1 Bold"/>
                </a:rPr>
                <a:t>write</a:t>
              </a:r>
            </a:p>
          </p:txBody>
        </p:sp>
        <p:sp>
          <p:nvSpPr>
            <p:cNvPr id="12" name="TextBox 12"/>
            <p:cNvSpPr txBox="1"/>
            <p:nvPr/>
          </p:nvSpPr>
          <p:spPr>
            <a:xfrm>
              <a:off x="3022862" y="-28575"/>
              <a:ext cx="1818680"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Transcription</a:t>
              </a:r>
            </a:p>
          </p:txBody>
        </p:sp>
        <p:grpSp>
          <p:nvGrpSpPr>
            <p:cNvPr id="13" name="Group 13"/>
            <p:cNvGrpSpPr/>
            <p:nvPr/>
          </p:nvGrpSpPr>
          <p:grpSpPr>
            <a:xfrm>
              <a:off x="0" y="0"/>
              <a:ext cx="2045744" cy="2045744"/>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2B3B2"/>
              </a:solidFill>
              <a:ln w="12700">
                <a:solidFill>
                  <a:srgbClr val="000000"/>
                </a:solidFill>
              </a:ln>
            </p:spPr>
            <p:txBody>
              <a:bodyPr/>
              <a:lstStyle/>
              <a:p>
                <a:endParaRPr lang="en-GB"/>
              </a:p>
            </p:txBody>
          </p:sp>
        </p:grpSp>
        <p:sp>
          <p:nvSpPr>
            <p:cNvPr id="15" name="Freeform 15"/>
            <p:cNvSpPr/>
            <p:nvPr/>
          </p:nvSpPr>
          <p:spPr>
            <a:xfrm>
              <a:off x="82090" y="211636"/>
              <a:ext cx="1906823" cy="1635101"/>
            </a:xfrm>
            <a:custGeom>
              <a:avLst/>
              <a:gdLst/>
              <a:ahLst/>
              <a:cxnLst/>
              <a:rect l="l" t="t" r="r" b="b"/>
              <a:pathLst>
                <a:path w="1906823" h="1635101">
                  <a:moveTo>
                    <a:pt x="0" y="0"/>
                  </a:moveTo>
                  <a:lnTo>
                    <a:pt x="1906823" y="0"/>
                  </a:lnTo>
                  <a:lnTo>
                    <a:pt x="1906823" y="1635101"/>
                  </a:lnTo>
                  <a:lnTo>
                    <a:pt x="0" y="16351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Freeform 16"/>
            <p:cNvSpPr/>
            <p:nvPr/>
          </p:nvSpPr>
          <p:spPr>
            <a:xfrm rot="10737789">
              <a:off x="2553921" y="1971"/>
              <a:ext cx="237149" cy="2131672"/>
            </a:xfrm>
            <a:custGeom>
              <a:avLst/>
              <a:gdLst/>
              <a:ahLst/>
              <a:cxnLst/>
              <a:rect l="l" t="t" r="r" b="b"/>
              <a:pathLst>
                <a:path w="237149" h="2131672">
                  <a:moveTo>
                    <a:pt x="0" y="0"/>
                  </a:moveTo>
                  <a:lnTo>
                    <a:pt x="237149" y="0"/>
                  </a:lnTo>
                  <a:lnTo>
                    <a:pt x="237149" y="2131672"/>
                  </a:lnTo>
                  <a:lnTo>
                    <a:pt x="0" y="2131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3022862" y="408684"/>
              <a:ext cx="1059805" cy="342738"/>
            </a:xfrm>
            <a:prstGeom prst="rect">
              <a:avLst/>
            </a:prstGeom>
          </p:spPr>
          <p:txBody>
            <a:bodyPr lIns="0" tIns="0" rIns="0" bIns="0" rtlCol="0" anchor="t">
              <a:spAutoFit/>
            </a:bodyPr>
            <a:lstStyle/>
            <a:p>
              <a:pPr algn="ctr">
                <a:lnSpc>
                  <a:spcPts val="2239"/>
                </a:lnSpc>
              </a:pPr>
              <a:r>
                <a:rPr lang="en-US" sz="1599" b="1">
                  <a:solidFill>
                    <a:srgbClr val="C9323A"/>
                  </a:solidFill>
                  <a:latin typeface="Open Sans 2 Bold"/>
                  <a:ea typeface="Open Sans 2 Bold"/>
                  <a:cs typeface="Open Sans 2 Bold"/>
                  <a:sym typeface="Open Sans 2 Bold"/>
                </a:rPr>
                <a:t>Spelling</a:t>
              </a:r>
            </a:p>
          </p:txBody>
        </p:sp>
        <p:sp>
          <p:nvSpPr>
            <p:cNvPr id="18" name="TextBox 18"/>
            <p:cNvSpPr txBox="1"/>
            <p:nvPr/>
          </p:nvSpPr>
          <p:spPr>
            <a:xfrm>
              <a:off x="3012593" y="1792876"/>
              <a:ext cx="1708845" cy="342738"/>
            </a:xfrm>
            <a:prstGeom prst="rect">
              <a:avLst/>
            </a:prstGeom>
          </p:spPr>
          <p:txBody>
            <a:bodyPr lIns="0" tIns="0" rIns="0" bIns="0" rtlCol="0" anchor="t">
              <a:spAutoFit/>
            </a:bodyPr>
            <a:lstStyle/>
            <a:p>
              <a:pPr algn="ctr">
                <a:lnSpc>
                  <a:spcPts val="2239"/>
                </a:lnSpc>
              </a:pPr>
              <a:r>
                <a:rPr lang="en-US" sz="1599" b="1">
                  <a:solidFill>
                    <a:srgbClr val="000000"/>
                  </a:solidFill>
                  <a:latin typeface="Open Sans 2 Bold"/>
                  <a:ea typeface="Open Sans 2 Bold"/>
                  <a:cs typeface="Open Sans 2 Bold"/>
                  <a:sym typeface="Open Sans 2 Bold"/>
                </a:rPr>
                <a:t>Composition</a:t>
              </a:r>
            </a:p>
          </p:txBody>
        </p:sp>
        <p:sp>
          <p:nvSpPr>
            <p:cNvPr id="19" name="TextBox 19"/>
            <p:cNvSpPr txBox="1"/>
            <p:nvPr/>
          </p:nvSpPr>
          <p:spPr>
            <a:xfrm>
              <a:off x="3012593" y="837215"/>
              <a:ext cx="1698575" cy="342738"/>
            </a:xfrm>
            <a:prstGeom prst="rect">
              <a:avLst/>
            </a:prstGeom>
          </p:spPr>
          <p:txBody>
            <a:bodyPr lIns="0" tIns="0" rIns="0" bIns="0" rtlCol="0" anchor="t">
              <a:spAutoFit/>
            </a:bodyPr>
            <a:lstStyle/>
            <a:p>
              <a:pPr algn="ctr">
                <a:lnSpc>
                  <a:spcPts val="2239"/>
                </a:lnSpc>
              </a:pPr>
              <a:r>
                <a:rPr lang="en-US" sz="1599" b="1">
                  <a:solidFill>
                    <a:srgbClr val="C9323A"/>
                  </a:solidFill>
                  <a:latin typeface="Open Sans 2 Bold"/>
                  <a:ea typeface="Open Sans 2 Bold"/>
                  <a:cs typeface="Open Sans 2 Bold"/>
                  <a:sym typeface="Open Sans 2 Bold"/>
                </a:rPr>
                <a:t>Handwriting</a:t>
              </a:r>
            </a:p>
          </p:txBody>
        </p:sp>
      </p:grpSp>
      <p:sp>
        <p:nvSpPr>
          <p:cNvPr id="24" name="TextBox 24"/>
          <p:cNvSpPr txBox="1"/>
          <p:nvPr/>
        </p:nvSpPr>
        <p:spPr>
          <a:xfrm>
            <a:off x="3775237" y="2099793"/>
            <a:ext cx="9525" cy="41765"/>
          </a:xfrm>
          <a:prstGeom prst="rect">
            <a:avLst/>
          </a:prstGeom>
        </p:spPr>
        <p:txBody>
          <a:bodyPr lIns="0" tIns="0" rIns="0" bIns="0" rtlCol="0" anchor="t">
            <a:spAutoFit/>
          </a:bodyPr>
          <a:lstStyle/>
          <a:p>
            <a:pPr algn="ctr">
              <a:lnSpc>
                <a:spcPts val="320"/>
              </a:lnSpc>
              <a:spcBef>
                <a:spcPct val="0"/>
              </a:spcBef>
            </a:pPr>
            <a:endParaRPr/>
          </a:p>
        </p:txBody>
      </p:sp>
      <p:sp>
        <p:nvSpPr>
          <p:cNvPr id="25" name="TextBox 25"/>
          <p:cNvSpPr txBox="1"/>
          <p:nvPr/>
        </p:nvSpPr>
        <p:spPr>
          <a:xfrm>
            <a:off x="310098" y="478303"/>
            <a:ext cx="4159693" cy="277697"/>
          </a:xfrm>
          <a:prstGeom prst="rect">
            <a:avLst/>
          </a:prstGeom>
        </p:spPr>
        <p:txBody>
          <a:bodyPr lIns="0" tIns="0" rIns="0" bIns="0" rtlCol="0" anchor="t">
            <a:spAutoFit/>
          </a:bodyPr>
          <a:lstStyle/>
          <a:p>
            <a:pPr algn="ctr">
              <a:lnSpc>
                <a:spcPts val="2059"/>
              </a:lnSpc>
            </a:pPr>
            <a:r>
              <a:rPr lang="en-US" sz="2288" b="1" spc="16">
                <a:solidFill>
                  <a:srgbClr val="1F4576"/>
                </a:solidFill>
                <a:latin typeface="Open Sans 1 Bold"/>
                <a:ea typeface="Open Sans 1 Bold"/>
                <a:cs typeface="Open Sans 1 Bold"/>
                <a:sym typeface="Open Sans 1 Bold"/>
              </a:rPr>
              <a:t>ENGLISH IN KEY STAGE ONE</a:t>
            </a:r>
          </a:p>
        </p:txBody>
      </p:sp>
      <p:sp>
        <p:nvSpPr>
          <p:cNvPr id="26" name="TextBox 26"/>
          <p:cNvSpPr txBox="1"/>
          <p:nvPr/>
        </p:nvSpPr>
        <p:spPr>
          <a:xfrm>
            <a:off x="310098" y="7918778"/>
            <a:ext cx="6922705" cy="2083698"/>
          </a:xfrm>
          <a:prstGeom prst="rect">
            <a:avLst/>
          </a:prstGeom>
        </p:spPr>
        <p:txBody>
          <a:bodyPr lIns="0" tIns="0" rIns="0" bIns="0" rtlCol="0" anchor="t">
            <a:spAutoFit/>
          </a:bodyPr>
          <a:lstStyle/>
          <a:p>
            <a:pPr algn="l">
              <a:lnSpc>
                <a:spcPts val="1679"/>
              </a:lnSpc>
            </a:pPr>
            <a:r>
              <a:rPr lang="en-US" sz="1200">
                <a:solidFill>
                  <a:srgbClr val="000000"/>
                </a:solidFill>
                <a:latin typeface="Open Sans 2"/>
                <a:ea typeface="Open Sans 2"/>
                <a:cs typeface="Open Sans 2"/>
                <a:sym typeface="Open Sans 2"/>
              </a:rPr>
              <a:t>It is essential that teaching develops pupils’ competence in transcription and composition. Writing down ideas fluently depends on effective transcription; that is on spelling quickly and accurately through knowing the relationship between sounds and letters (phonics). </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a:solidFill>
                  <a:srgbClr val="000000"/>
                </a:solidFill>
                <a:latin typeface="Open Sans 2"/>
                <a:ea typeface="Open Sans 2"/>
                <a:cs typeface="Open Sans 2"/>
                <a:sym typeface="Open Sans 2"/>
              </a:rPr>
              <a:t>Effective composition involves forming, articulating and communicating ideas and then </a:t>
            </a:r>
            <a:r>
              <a:rPr lang="en-US" sz="1200" err="1">
                <a:solidFill>
                  <a:srgbClr val="000000"/>
                </a:solidFill>
                <a:latin typeface="Open Sans 2"/>
                <a:ea typeface="Open Sans 2"/>
                <a:cs typeface="Open Sans 2"/>
                <a:sym typeface="Open Sans 2"/>
              </a:rPr>
              <a:t>organising</a:t>
            </a:r>
            <a:r>
              <a:rPr lang="en-US" sz="1200">
                <a:solidFill>
                  <a:srgbClr val="000000"/>
                </a:solidFill>
                <a:latin typeface="Open Sans 2"/>
                <a:ea typeface="Open Sans 2"/>
                <a:cs typeface="Open Sans 2"/>
                <a:sym typeface="Open Sans 2"/>
              </a:rPr>
              <a:t> them coherently for a reader. Writing also depends on fluent and legible handwriting.</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a:solidFill>
                  <a:srgbClr val="000000"/>
                </a:solidFill>
                <a:latin typeface="Open Sans 2"/>
                <a:ea typeface="Open Sans 2"/>
                <a:cs typeface="Open Sans 2"/>
                <a:sym typeface="Open Sans 2"/>
              </a:rPr>
              <a:t>Writing tasks are broken down into small steps of learning, ensuring that all pupils have the knowledge they need to complete the task well. </a:t>
            </a:r>
          </a:p>
          <a:p>
            <a:pPr algn="l">
              <a:lnSpc>
                <a:spcPts val="1679"/>
              </a:lnSpc>
            </a:pPr>
            <a:endParaRPr lang="en-US" sz="1200">
              <a:solidFill>
                <a:srgbClr val="000000"/>
              </a:solidFill>
              <a:latin typeface="Open Sans 2"/>
              <a:ea typeface="Open Sans 2"/>
              <a:cs typeface="Open Sans 2"/>
              <a:sym typeface="Open Sans 2"/>
            </a:endParaRPr>
          </a:p>
        </p:txBody>
      </p:sp>
      <p:sp>
        <p:nvSpPr>
          <p:cNvPr id="27" name="TextBox 27"/>
          <p:cNvSpPr txBox="1"/>
          <p:nvPr/>
        </p:nvSpPr>
        <p:spPr>
          <a:xfrm>
            <a:off x="310098" y="3017243"/>
            <a:ext cx="6922705" cy="2712236"/>
          </a:xfrm>
          <a:prstGeom prst="rect">
            <a:avLst/>
          </a:prstGeom>
        </p:spPr>
        <p:txBody>
          <a:bodyPr lIns="0" tIns="0" rIns="0" bIns="0" rtlCol="0" anchor="t">
            <a:spAutoFit/>
          </a:bodyPr>
          <a:lstStyle/>
          <a:p>
            <a:pPr algn="l">
              <a:lnSpc>
                <a:spcPts val="1679"/>
              </a:lnSpc>
            </a:pPr>
            <a:r>
              <a:rPr lang="en-US" sz="1200" dirty="0">
                <a:solidFill>
                  <a:srgbClr val="000000"/>
                </a:solidFill>
                <a:latin typeface="Open Sans 2"/>
                <a:ea typeface="Open Sans 2"/>
                <a:cs typeface="Open Sans 2"/>
                <a:sym typeface="Open Sans 2"/>
              </a:rPr>
              <a:t>It is essential that teaching focuses on developing pupils’ competence in word reading and comprehension (both listening and reading). Different types of teaching are needed for each.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dirty="0">
                <a:solidFill>
                  <a:srgbClr val="000000"/>
                </a:solidFill>
                <a:latin typeface="Open Sans 2"/>
                <a:ea typeface="Open Sans 2"/>
                <a:cs typeface="Open Sans 2"/>
                <a:sym typeface="Open Sans 2"/>
              </a:rPr>
              <a:t>Skilled word reading involves both decoding and the speedy recognition of familiar printed words. Underpinning both is the understanding that the letters on the page represent the sounds in spoken words. This is why phonics is such an important part of the early teaching of reading to our youngest pupils.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dirty="0">
                <a:solidFill>
                  <a:srgbClr val="000000"/>
                </a:solidFill>
                <a:latin typeface="Open Sans 2"/>
                <a:ea typeface="Open Sans 2"/>
                <a:cs typeface="Open Sans 2"/>
                <a:sym typeface="Open Sans 2"/>
              </a:rPr>
              <a:t>Comprehension skills develop through pupils’ experience of high-quality discussion with the teacher, as well as from discussing a wide range of stories, poems and non-fiction to establish an appreciation and love of reading, and to gain knowledge across the curriculum.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endParaRPr lang="en-US" sz="1200" dirty="0">
              <a:solidFill>
                <a:srgbClr val="000000"/>
              </a:solidFill>
              <a:latin typeface="Open Sans 2"/>
              <a:ea typeface="Open Sans 2"/>
              <a:cs typeface="Open Sans 2"/>
              <a:sym typeface="Open Sans 2"/>
            </a:endParaRPr>
          </a:p>
        </p:txBody>
      </p:sp>
      <p:sp>
        <p:nvSpPr>
          <p:cNvPr id="28" name="Rectangle 27">
            <a:extLst>
              <a:ext uri="{FF2B5EF4-FFF2-40B4-BE49-F238E27FC236}">
                <a16:creationId xmlns:a16="http://schemas.microsoft.com/office/drawing/2014/main" id="{BE023B4D-4B88-5A60-5ADD-A9C3B02FE8C4}"/>
              </a:ext>
            </a:extLst>
          </p:cNvPr>
          <p:cNvSpPr/>
          <p:nvPr/>
        </p:nvSpPr>
        <p:spPr>
          <a:xfrm>
            <a:off x="4921251" y="622300"/>
            <a:ext cx="1963962" cy="18923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image linked to reading</a:t>
            </a:r>
          </a:p>
        </p:txBody>
      </p:sp>
      <p:sp>
        <p:nvSpPr>
          <p:cNvPr id="29" name="Rectangle 28">
            <a:extLst>
              <a:ext uri="{FF2B5EF4-FFF2-40B4-BE49-F238E27FC236}">
                <a16:creationId xmlns:a16="http://schemas.microsoft.com/office/drawing/2014/main" id="{87FF5E92-2E6F-7D7C-5D4B-84BBEC5206E3}"/>
              </a:ext>
            </a:extLst>
          </p:cNvPr>
          <p:cNvSpPr/>
          <p:nvPr/>
        </p:nvSpPr>
        <p:spPr>
          <a:xfrm>
            <a:off x="5010815" y="5809851"/>
            <a:ext cx="1963962" cy="18923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image linked to writing</a:t>
            </a:r>
          </a:p>
        </p:txBody>
      </p:sp>
      <p:pic>
        <p:nvPicPr>
          <p:cNvPr id="20" name="Picture 19">
            <a:extLst>
              <a:ext uri="{FF2B5EF4-FFF2-40B4-BE49-F238E27FC236}">
                <a16:creationId xmlns:a16="http://schemas.microsoft.com/office/drawing/2014/main" id="{0E07B4DE-E41E-4AB4-BC4C-79B9DF8442CF}"/>
              </a:ext>
            </a:extLst>
          </p:cNvPr>
          <p:cNvPicPr>
            <a:picLocks noChangeAspect="1"/>
          </p:cNvPicPr>
          <p:nvPr/>
        </p:nvPicPr>
        <p:blipFill>
          <a:blip r:embed="rId8"/>
          <a:stretch>
            <a:fillRect/>
          </a:stretch>
        </p:blipFill>
        <p:spPr>
          <a:xfrm>
            <a:off x="4862031" y="634438"/>
            <a:ext cx="2023182" cy="1861758"/>
          </a:xfrm>
          <a:prstGeom prst="rect">
            <a:avLst/>
          </a:prstGeom>
          <a:ln w="38100">
            <a:solidFill>
              <a:schemeClr val="tx1"/>
            </a:solidFill>
          </a:ln>
        </p:spPr>
      </p:pic>
      <p:pic>
        <p:nvPicPr>
          <p:cNvPr id="21" name="Picture 20">
            <a:extLst>
              <a:ext uri="{FF2B5EF4-FFF2-40B4-BE49-F238E27FC236}">
                <a16:creationId xmlns:a16="http://schemas.microsoft.com/office/drawing/2014/main" id="{8C81F6E3-E138-4B29-82E4-E46AEF818573}"/>
              </a:ext>
            </a:extLst>
          </p:cNvPr>
          <p:cNvPicPr>
            <a:picLocks noChangeAspect="1"/>
          </p:cNvPicPr>
          <p:nvPr/>
        </p:nvPicPr>
        <p:blipFill rotWithShape="1">
          <a:blip r:embed="rId9"/>
          <a:srcRect l="151" t="6211" r="-151" b="2374"/>
          <a:stretch/>
        </p:blipFill>
        <p:spPr>
          <a:xfrm>
            <a:off x="5010816" y="5769664"/>
            <a:ext cx="1963961" cy="1951267"/>
          </a:xfrm>
          <a:prstGeom prst="rect">
            <a:avLst/>
          </a:prstGeom>
          <a:ln w="381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69731" y="5900532"/>
          <a:ext cx="6922705" cy="2885474"/>
        </p:xfrm>
        <a:graphic>
          <a:graphicData uri="http://schemas.openxmlformats.org/drawingml/2006/table">
            <a:tbl>
              <a:tblPr/>
              <a:tblGrid>
                <a:gridCol w="647059">
                  <a:extLst>
                    <a:ext uri="{9D8B030D-6E8A-4147-A177-3AD203B41FA5}">
                      <a16:colId xmlns:a16="http://schemas.microsoft.com/office/drawing/2014/main" val="20000"/>
                    </a:ext>
                  </a:extLst>
                </a:gridCol>
                <a:gridCol w="1045941">
                  <a:extLst>
                    <a:ext uri="{9D8B030D-6E8A-4147-A177-3AD203B41FA5}">
                      <a16:colId xmlns:a16="http://schemas.microsoft.com/office/drawing/2014/main" val="20001"/>
                    </a:ext>
                  </a:extLst>
                </a:gridCol>
                <a:gridCol w="1045941">
                  <a:extLst>
                    <a:ext uri="{9D8B030D-6E8A-4147-A177-3AD203B41FA5}">
                      <a16:colId xmlns:a16="http://schemas.microsoft.com/office/drawing/2014/main" val="20002"/>
                    </a:ext>
                  </a:extLst>
                </a:gridCol>
                <a:gridCol w="1045941">
                  <a:extLst>
                    <a:ext uri="{9D8B030D-6E8A-4147-A177-3AD203B41FA5}">
                      <a16:colId xmlns:a16="http://schemas.microsoft.com/office/drawing/2014/main" val="20003"/>
                    </a:ext>
                  </a:extLst>
                </a:gridCol>
                <a:gridCol w="1045941">
                  <a:extLst>
                    <a:ext uri="{9D8B030D-6E8A-4147-A177-3AD203B41FA5}">
                      <a16:colId xmlns:a16="http://schemas.microsoft.com/office/drawing/2014/main" val="20004"/>
                    </a:ext>
                  </a:extLst>
                </a:gridCol>
                <a:gridCol w="1045941">
                  <a:extLst>
                    <a:ext uri="{9D8B030D-6E8A-4147-A177-3AD203B41FA5}">
                      <a16:colId xmlns:a16="http://schemas.microsoft.com/office/drawing/2014/main" val="20005"/>
                    </a:ext>
                  </a:extLst>
                </a:gridCol>
                <a:gridCol w="1045941">
                  <a:extLst>
                    <a:ext uri="{9D8B030D-6E8A-4147-A177-3AD203B41FA5}">
                      <a16:colId xmlns:a16="http://schemas.microsoft.com/office/drawing/2014/main" val="20006"/>
                    </a:ext>
                  </a:extLst>
                </a:gridCol>
              </a:tblGrid>
              <a:tr h="637320">
                <a:tc>
                  <a:txBody>
                    <a:bodyPr/>
                    <a:lstStyle/>
                    <a:p>
                      <a:pPr algn="ctr">
                        <a:lnSpc>
                          <a:spcPts val="174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Autumn 1</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Autumn 2</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Spring 1</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Spring 2</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Summer 1</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tc>
                  <a:txBody>
                    <a:bodyPr/>
                    <a:lstStyle/>
                    <a:p>
                      <a:pPr algn="ctr">
                        <a:lnSpc>
                          <a:spcPts val="1600"/>
                        </a:lnSpc>
                        <a:defRPr/>
                      </a:pPr>
                      <a:r>
                        <a:rPr lang="en-US" sz="1143" b="1">
                          <a:solidFill>
                            <a:srgbClr val="000000"/>
                          </a:solidFill>
                          <a:latin typeface="Open Sans 1 Bold"/>
                          <a:ea typeface="Open Sans 1 Bold"/>
                          <a:cs typeface="Open Sans 1 Bold"/>
                          <a:sym typeface="Open Sans 1 Bold"/>
                        </a:rPr>
                        <a:t>Summer 2</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B3B2"/>
                    </a:solidFill>
                  </a:tcPr>
                </a:tc>
                <a:extLst>
                  <a:ext uri="{0D108BD9-81ED-4DB2-BD59-A6C34878D82A}">
                    <a16:rowId xmlns:a16="http://schemas.microsoft.com/office/drawing/2014/main" val="10000"/>
                  </a:ext>
                </a:extLst>
              </a:tr>
              <a:tr h="637320">
                <a:tc>
                  <a:txBody>
                    <a:bodyPr/>
                    <a:lstStyle/>
                    <a:p>
                      <a:pPr algn="ctr">
                        <a:lnSpc>
                          <a:spcPts val="1740"/>
                        </a:lnSpc>
                        <a:defRPr/>
                      </a:pPr>
                      <a:r>
                        <a:rPr lang="en-US" sz="1243" b="1">
                          <a:solidFill>
                            <a:srgbClr val="FFFFFF"/>
                          </a:solidFill>
                          <a:latin typeface="Open Sans 1 Bold"/>
                          <a:ea typeface="Open Sans 1 Bold"/>
                          <a:cs typeface="Open Sans 1 Bold"/>
                          <a:sym typeface="Open Sans 1 Bold"/>
                        </a:rPr>
                        <a:t>R</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576"/>
                    </a:solidFill>
                  </a:tcPr>
                </a:tc>
                <a:tc>
                  <a:txBody>
                    <a:bodyPr/>
                    <a:lstStyle/>
                    <a:p>
                      <a:pPr algn="ctr">
                        <a:lnSpc>
                          <a:spcPts val="1399"/>
                        </a:lnSpc>
                        <a:defRPr/>
                      </a:pPr>
                      <a:r>
                        <a:rPr lang="en-US" sz="999">
                          <a:solidFill>
                            <a:srgbClr val="000000"/>
                          </a:solidFill>
                          <a:latin typeface="Open Sans 1"/>
                          <a:ea typeface="Open Sans 1"/>
                          <a:cs typeface="Open Sans 1"/>
                          <a:sym typeface="Open Sans 1"/>
                        </a:rPr>
                        <a:t>Initial Code Unit 1-4</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Open Sans 2"/>
                          <a:ea typeface="Open Sans 2"/>
                          <a:cs typeface="Open Sans 2"/>
                          <a:sym typeface="Open Sans 2"/>
                        </a:rPr>
                        <a:t>Initial Code Unit 5-7</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Open Sans 1"/>
                          <a:ea typeface="Open Sans 1"/>
                          <a:cs typeface="Open Sans 1"/>
                          <a:sym typeface="Open Sans 1"/>
                        </a:rPr>
                        <a:t>Initial Code Unit 8-10</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Open Sans 1"/>
                          <a:ea typeface="Open Sans 1"/>
                          <a:cs typeface="Open Sans 1"/>
                          <a:sym typeface="Open Sans 1"/>
                        </a:rPr>
                        <a:t>Initial Code Unit 11</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Open Sans 1"/>
                          <a:ea typeface="Open Sans 1"/>
                          <a:cs typeface="Open Sans 1"/>
                          <a:sym typeface="Open Sans 1"/>
                        </a:rPr>
                        <a:t>Consolidate initial code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Open Sans 1"/>
                          <a:ea typeface="Open Sans 1"/>
                          <a:cs typeface="Open Sans 1"/>
                          <a:sym typeface="Open Sans 1"/>
                        </a:rPr>
                        <a:t>Bridging units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5417">
                <a:tc>
                  <a:txBody>
                    <a:bodyPr/>
                    <a:lstStyle/>
                    <a:p>
                      <a:pPr algn="ctr">
                        <a:lnSpc>
                          <a:spcPts val="1740"/>
                        </a:lnSpc>
                        <a:defRPr/>
                      </a:pPr>
                      <a:r>
                        <a:rPr lang="en-US" sz="1243" b="1">
                          <a:solidFill>
                            <a:srgbClr val="FFFFFF"/>
                          </a:solidFill>
                          <a:latin typeface="Open Sans 1 Bold"/>
                          <a:ea typeface="Open Sans 1 Bold"/>
                          <a:cs typeface="Open Sans 1 Bold"/>
                          <a:sym typeface="Open Sans 1 Bold"/>
                        </a:rPr>
                        <a:t>Y1</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576"/>
                    </a:solidFill>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1-4</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5-9</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10-14</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15-18</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19-22</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23-26</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5417">
                <a:tc>
                  <a:txBody>
                    <a:bodyPr/>
                    <a:lstStyle/>
                    <a:p>
                      <a:pPr algn="ctr">
                        <a:lnSpc>
                          <a:spcPts val="1740"/>
                        </a:lnSpc>
                        <a:defRPr/>
                      </a:pPr>
                      <a:r>
                        <a:rPr lang="en-US" sz="1243" b="1">
                          <a:solidFill>
                            <a:srgbClr val="FFFFFF"/>
                          </a:solidFill>
                          <a:latin typeface="Open Sans 1 Bold"/>
                          <a:ea typeface="Open Sans 1 Bold"/>
                          <a:cs typeface="Open Sans 1 Bold"/>
                          <a:sym typeface="Open Sans 1 Bold"/>
                        </a:rPr>
                        <a:t>Y2</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576"/>
                    </a:solidFill>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27-30</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31-33</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34-37</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38-41</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42-45</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Open Sans 1"/>
                          <a:ea typeface="Open Sans 1"/>
                          <a:cs typeface="Open Sans 1"/>
                          <a:sym typeface="Open Sans 1"/>
                        </a:rPr>
                        <a:t>Extended Code </a:t>
                      </a:r>
                      <a:endParaRPr lang="en-US" sz="1100"/>
                    </a:p>
                    <a:p>
                      <a:pPr algn="ctr">
                        <a:lnSpc>
                          <a:spcPts val="1399"/>
                        </a:lnSpc>
                      </a:pPr>
                      <a:r>
                        <a:rPr lang="en-US" sz="999">
                          <a:solidFill>
                            <a:srgbClr val="000000"/>
                          </a:solidFill>
                          <a:latin typeface="Open Sans 1"/>
                          <a:ea typeface="Open Sans 1"/>
                          <a:cs typeface="Open Sans 1"/>
                          <a:sym typeface="Open Sans 1"/>
                        </a:rPr>
                        <a:t>Unit 46-49</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Freeform 3"/>
          <p:cNvSpPr/>
          <p:nvPr/>
        </p:nvSpPr>
        <p:spPr>
          <a:xfrm>
            <a:off x="269731" y="9004600"/>
            <a:ext cx="2485080" cy="694157"/>
          </a:xfrm>
          <a:custGeom>
            <a:avLst/>
            <a:gdLst/>
            <a:ahLst/>
            <a:cxnLst/>
            <a:rect l="l" t="t" r="r" b="b"/>
            <a:pathLst>
              <a:path w="2485080" h="694157">
                <a:moveTo>
                  <a:pt x="0" y="0"/>
                </a:moveTo>
                <a:lnTo>
                  <a:pt x="2485081" y="0"/>
                </a:lnTo>
                <a:lnTo>
                  <a:pt x="2485081" y="694156"/>
                </a:lnTo>
                <a:lnTo>
                  <a:pt x="0" y="694156"/>
                </a:lnTo>
                <a:lnTo>
                  <a:pt x="0" y="0"/>
                </a:lnTo>
                <a:close/>
              </a:path>
            </a:pathLst>
          </a:custGeom>
          <a:blipFill>
            <a:blip r:embed="rId2"/>
            <a:stretch>
              <a:fillRect/>
            </a:stretch>
          </a:blipFill>
        </p:spPr>
        <p:txBody>
          <a:bodyPr/>
          <a:lstStyle/>
          <a:p>
            <a:endParaRPr lang="en-GB"/>
          </a:p>
        </p:txBody>
      </p:sp>
      <p:grpSp>
        <p:nvGrpSpPr>
          <p:cNvPr id="4" name="Group 4"/>
          <p:cNvGrpSpPr/>
          <p:nvPr/>
        </p:nvGrpSpPr>
        <p:grpSpPr>
          <a:xfrm>
            <a:off x="3138506" y="9195582"/>
            <a:ext cx="4053931" cy="582599"/>
            <a:chOff x="0" y="0"/>
            <a:chExt cx="1452837" cy="117178"/>
          </a:xfrm>
        </p:grpSpPr>
        <p:sp>
          <p:nvSpPr>
            <p:cNvPr id="5" name="Freeform 5"/>
            <p:cNvSpPr/>
            <p:nvPr/>
          </p:nvSpPr>
          <p:spPr>
            <a:xfrm>
              <a:off x="0" y="0"/>
              <a:ext cx="1452837" cy="117178"/>
            </a:xfrm>
            <a:custGeom>
              <a:avLst/>
              <a:gdLst/>
              <a:ahLst/>
              <a:cxnLst/>
              <a:rect l="l" t="t" r="r" b="b"/>
              <a:pathLst>
                <a:path w="1452837" h="117178">
                  <a:moveTo>
                    <a:pt x="0" y="0"/>
                  </a:moveTo>
                  <a:lnTo>
                    <a:pt x="1452837" y="0"/>
                  </a:lnTo>
                  <a:lnTo>
                    <a:pt x="1452837" y="117178"/>
                  </a:lnTo>
                  <a:lnTo>
                    <a:pt x="0" y="117178"/>
                  </a:lnTo>
                  <a:close/>
                </a:path>
              </a:pathLst>
            </a:custGeom>
            <a:solidFill>
              <a:srgbClr val="1F4576"/>
            </a:solidFill>
          </p:spPr>
          <p:txBody>
            <a:bodyPr/>
            <a:lstStyle/>
            <a:p>
              <a:endParaRPr lang="en-GB"/>
            </a:p>
          </p:txBody>
        </p:sp>
        <p:sp>
          <p:nvSpPr>
            <p:cNvPr id="6" name="TextBox 6"/>
            <p:cNvSpPr txBox="1"/>
            <p:nvPr/>
          </p:nvSpPr>
          <p:spPr>
            <a:xfrm>
              <a:off x="0" y="-28575"/>
              <a:ext cx="1452837" cy="145753"/>
            </a:xfrm>
            <a:prstGeom prst="rect">
              <a:avLst/>
            </a:prstGeom>
          </p:spPr>
          <p:txBody>
            <a:bodyPr lIns="50800" tIns="50800" rIns="50800" bIns="50800" rtlCol="0" anchor="ctr"/>
            <a:lstStyle/>
            <a:p>
              <a:pPr algn="ctr">
                <a:lnSpc>
                  <a:spcPts val="2239"/>
                </a:lnSpc>
              </a:pPr>
              <a:endParaRPr/>
            </a:p>
          </p:txBody>
        </p:sp>
      </p:grpSp>
      <p:sp>
        <p:nvSpPr>
          <p:cNvPr id="7" name="TextBox 7"/>
          <p:cNvSpPr txBox="1"/>
          <p:nvPr/>
        </p:nvSpPr>
        <p:spPr>
          <a:xfrm>
            <a:off x="269731" y="419508"/>
            <a:ext cx="6922705" cy="4597851"/>
          </a:xfrm>
          <a:prstGeom prst="rect">
            <a:avLst/>
          </a:prstGeom>
        </p:spPr>
        <p:txBody>
          <a:bodyPr lIns="0" tIns="0" rIns="0" bIns="0" rtlCol="0" anchor="t">
            <a:spAutoFit/>
          </a:bodyPr>
          <a:lstStyle/>
          <a:p>
            <a:pPr algn="l">
              <a:lnSpc>
                <a:spcPts val="1679"/>
              </a:lnSpc>
            </a:pPr>
            <a:r>
              <a:rPr lang="en-US" sz="1200">
                <a:solidFill>
                  <a:srgbClr val="000000"/>
                </a:solidFill>
                <a:latin typeface="Open Sans 2"/>
                <a:ea typeface="Open Sans 2"/>
                <a:cs typeface="Open Sans 2"/>
                <a:sym typeface="Open Sans 2"/>
              </a:rPr>
              <a:t>During </a:t>
            </a:r>
            <a:r>
              <a:rPr lang="en-US" sz="1200" b="1">
                <a:solidFill>
                  <a:srgbClr val="000000"/>
                </a:solidFill>
                <a:latin typeface="Open Sans 2 Bold"/>
                <a:ea typeface="Open Sans 2 Bold"/>
                <a:cs typeface="Open Sans 2 Bold"/>
                <a:sym typeface="Open Sans 2 Bold"/>
              </a:rPr>
              <a:t>year 1</a:t>
            </a:r>
            <a:r>
              <a:rPr lang="en-US" sz="1200">
                <a:solidFill>
                  <a:srgbClr val="000000"/>
                </a:solidFill>
                <a:latin typeface="Open Sans 2"/>
                <a:ea typeface="Open Sans 2"/>
                <a:cs typeface="Open Sans 2"/>
                <a:sym typeface="Open Sans 2"/>
              </a:rPr>
              <a:t>, teachers should build on work from the Early Years, making sure that pupils can sound and blend unfamiliar printed words quickly and accurately using the phonic knowledge the already have. The understanding that the letter on the page represents the sounds in spoken words should underpin pupils’ reading and spelling of all words. This includes for common exception words. Pupils should be helped to read words without overt sounding and blending after a few encounters. </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a:solidFill>
                  <a:srgbClr val="000000"/>
                </a:solidFill>
                <a:latin typeface="Open Sans 2"/>
                <a:ea typeface="Open Sans 2"/>
                <a:cs typeface="Open Sans 2"/>
                <a:sym typeface="Open Sans 2"/>
              </a:rPr>
              <a:t>Writing typically develops at a slower pace to reading because children need to encode the sounds they hear in words for spelling, develop the physical skill needed for handwriting and learn how to </a:t>
            </a:r>
            <a:r>
              <a:rPr lang="en-US" sz="1200" err="1">
                <a:solidFill>
                  <a:srgbClr val="000000"/>
                </a:solidFill>
                <a:latin typeface="Open Sans 2"/>
                <a:ea typeface="Open Sans 2"/>
                <a:cs typeface="Open Sans 2"/>
                <a:sym typeface="Open Sans 2"/>
              </a:rPr>
              <a:t>organise</a:t>
            </a:r>
            <a:r>
              <a:rPr lang="en-US" sz="1200">
                <a:solidFill>
                  <a:srgbClr val="000000"/>
                </a:solidFill>
                <a:latin typeface="Open Sans 2"/>
                <a:ea typeface="Open Sans 2"/>
                <a:cs typeface="Open Sans 2"/>
                <a:sym typeface="Open Sans 2"/>
              </a:rPr>
              <a:t> ideas in writing. Teachers should ensure that their teaching develops a pupils oral vocabulary as well as their ability to understand and use a variety of grammatical structures. </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a:solidFill>
                  <a:srgbClr val="000000"/>
                </a:solidFill>
                <a:latin typeface="Open Sans 2"/>
                <a:ea typeface="Open Sans 2"/>
                <a:cs typeface="Open Sans 2"/>
                <a:sym typeface="Open Sans 2"/>
              </a:rPr>
              <a:t>By the beginning of </a:t>
            </a:r>
            <a:r>
              <a:rPr lang="en-US" sz="1200" b="1">
                <a:solidFill>
                  <a:srgbClr val="000000"/>
                </a:solidFill>
                <a:latin typeface="Open Sans 2 Bold"/>
                <a:ea typeface="Open Sans 2 Bold"/>
                <a:cs typeface="Open Sans 2 Bold"/>
                <a:sym typeface="Open Sans 2 Bold"/>
              </a:rPr>
              <a:t>year 2</a:t>
            </a:r>
            <a:r>
              <a:rPr lang="en-US" sz="1200">
                <a:solidFill>
                  <a:srgbClr val="000000"/>
                </a:solidFill>
                <a:latin typeface="Open Sans 2"/>
                <a:ea typeface="Open Sans 2"/>
                <a:cs typeface="Open Sans 2"/>
                <a:sym typeface="Open Sans 2"/>
              </a:rPr>
              <a:t>, pupils should be able to read all common graphemes, in familiar and unfamiliar words, accurately and without hesitation. Pupils’ reading of common exception words should be secure. In writing, pupils should be able to compose individual sentences orally and write them down. They should be able to spell correctly many of the words covered in year 1 and have phonetically plausible attempts at others not learnt yet, forming individual letters correctly. </a:t>
            </a:r>
          </a:p>
          <a:p>
            <a:pPr algn="l">
              <a:lnSpc>
                <a:spcPts val="1679"/>
              </a:lnSpc>
            </a:pPr>
            <a:endParaRPr lang="en-US" sz="1200">
              <a:solidFill>
                <a:srgbClr val="000000"/>
              </a:solidFill>
              <a:latin typeface="Open Sans 2"/>
              <a:ea typeface="Open Sans 2"/>
              <a:cs typeface="Open Sans 2"/>
              <a:sym typeface="Open Sans 2"/>
            </a:endParaRPr>
          </a:p>
          <a:p>
            <a:pPr algn="l">
              <a:lnSpc>
                <a:spcPts val="1679"/>
              </a:lnSpc>
            </a:pPr>
            <a:r>
              <a:rPr lang="en-US" sz="1200">
                <a:solidFill>
                  <a:srgbClr val="000000"/>
                </a:solidFill>
                <a:latin typeface="Open Sans 2"/>
                <a:ea typeface="Open Sans 2"/>
                <a:cs typeface="Open Sans 2"/>
                <a:sym typeface="Open Sans 2"/>
              </a:rPr>
              <a:t>Writing is intrinsically harder than reading: pupils are likely to be able to read and understand more complex reading (in terms of vocabulary and structure) than they are capable of producing themselves. </a:t>
            </a:r>
          </a:p>
        </p:txBody>
      </p:sp>
      <p:sp>
        <p:nvSpPr>
          <p:cNvPr id="8" name="TextBox 8"/>
          <p:cNvSpPr txBox="1"/>
          <p:nvPr/>
        </p:nvSpPr>
        <p:spPr>
          <a:xfrm>
            <a:off x="269731" y="5494406"/>
            <a:ext cx="5737549" cy="534872"/>
          </a:xfrm>
          <a:prstGeom prst="rect">
            <a:avLst/>
          </a:prstGeom>
        </p:spPr>
        <p:txBody>
          <a:bodyPr lIns="0" tIns="0" rIns="0" bIns="0" rtlCol="0" anchor="t">
            <a:spAutoFit/>
          </a:bodyPr>
          <a:lstStyle/>
          <a:p>
            <a:pPr algn="l">
              <a:lnSpc>
                <a:spcPts val="2059"/>
              </a:lnSpc>
            </a:pPr>
            <a:r>
              <a:rPr lang="en-US" sz="2288" b="1" spc="16">
                <a:solidFill>
                  <a:srgbClr val="1F4576"/>
                </a:solidFill>
                <a:latin typeface="Open Sans 1 Bold"/>
                <a:ea typeface="Open Sans 1 Bold"/>
                <a:cs typeface="Open Sans 1 Bold"/>
                <a:sym typeface="Open Sans 1 Bold"/>
              </a:rPr>
              <a:t>WORD READING AND TRANSCRIPTION</a:t>
            </a:r>
          </a:p>
          <a:p>
            <a:pPr algn="l">
              <a:lnSpc>
                <a:spcPts val="2059"/>
              </a:lnSpc>
            </a:pPr>
            <a:endParaRPr lang="en-US" sz="2288" b="1" spc="16">
              <a:solidFill>
                <a:srgbClr val="1F4576"/>
              </a:solidFill>
              <a:latin typeface="Open Sans 1 Bold"/>
              <a:ea typeface="Open Sans 1 Bold"/>
              <a:cs typeface="Open Sans 1 Bold"/>
              <a:sym typeface="Open Sans 1 Bold"/>
            </a:endParaRPr>
          </a:p>
        </p:txBody>
      </p:sp>
      <p:sp>
        <p:nvSpPr>
          <p:cNvPr id="9" name="TextBox 9"/>
          <p:cNvSpPr txBox="1"/>
          <p:nvPr/>
        </p:nvSpPr>
        <p:spPr>
          <a:xfrm>
            <a:off x="3225529" y="9259527"/>
            <a:ext cx="3966908" cy="416332"/>
          </a:xfrm>
          <a:prstGeom prst="rect">
            <a:avLst/>
          </a:prstGeom>
        </p:spPr>
        <p:txBody>
          <a:bodyPr lIns="0" tIns="0" rIns="0" bIns="0" rtlCol="0" anchor="t">
            <a:spAutoFit/>
          </a:bodyPr>
          <a:lstStyle/>
          <a:p>
            <a:pPr algn="ctr">
              <a:lnSpc>
                <a:spcPts val="1679"/>
              </a:lnSpc>
            </a:pPr>
            <a:r>
              <a:rPr lang="en-US" sz="1200" b="1" dirty="0">
                <a:solidFill>
                  <a:srgbClr val="FFFFFF"/>
                </a:solidFill>
                <a:latin typeface="Open Sans 2 Bold"/>
                <a:ea typeface="Open Sans 2 Bold"/>
                <a:cs typeface="Open Sans 2 Bold"/>
                <a:sym typeface="Open Sans 2 Bold"/>
              </a:rPr>
              <a:t>At English Martyrs’ Catholic Primary School we use Sounds-Write phonics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2410" y="194072"/>
            <a:ext cx="7055180" cy="8578595"/>
          </a:xfrm>
          <a:prstGeom prst="rect">
            <a:avLst/>
          </a:prstGeom>
        </p:spPr>
        <p:txBody>
          <a:bodyPr lIns="0" tIns="0" rIns="0" bIns="0" rtlCol="0" anchor="t">
            <a:spAutoFit/>
          </a:bodyPr>
          <a:lstStyle/>
          <a:p>
            <a:pPr algn="l">
              <a:lnSpc>
                <a:spcPts val="1679"/>
              </a:lnSpc>
            </a:pPr>
            <a:r>
              <a:rPr lang="en-US" sz="1200" dirty="0">
                <a:solidFill>
                  <a:srgbClr val="000000"/>
                </a:solidFill>
                <a:latin typeface="Open Sans 2"/>
                <a:ea typeface="Open Sans 2"/>
                <a:cs typeface="Open Sans 2"/>
                <a:sym typeface="Open Sans 2"/>
              </a:rPr>
              <a:t>We have chosen Sounds-Write because it is a </a:t>
            </a:r>
            <a:r>
              <a:rPr lang="en-US" sz="1200" dirty="0" err="1">
                <a:solidFill>
                  <a:srgbClr val="000000"/>
                </a:solidFill>
                <a:latin typeface="Open Sans 2"/>
                <a:ea typeface="Open Sans 2"/>
                <a:cs typeface="Open Sans 2"/>
                <a:sym typeface="Open Sans 2"/>
              </a:rPr>
              <a:t>programme</a:t>
            </a:r>
            <a:r>
              <a:rPr lang="en-US" sz="1200" dirty="0">
                <a:solidFill>
                  <a:srgbClr val="000000"/>
                </a:solidFill>
                <a:latin typeface="Open Sans 2"/>
                <a:ea typeface="Open Sans 2"/>
                <a:cs typeface="Open Sans 2"/>
                <a:sym typeface="Open Sans 2"/>
              </a:rPr>
              <a:t> structured primarily around the sounds of speech. We know that the children in our school acquire language naturally. Writing systems were designed to represent speech. We understand the importance of following a phonics </a:t>
            </a:r>
            <a:r>
              <a:rPr lang="en-US" sz="1200" dirty="0" err="1">
                <a:solidFill>
                  <a:srgbClr val="000000"/>
                </a:solidFill>
                <a:latin typeface="Open Sans 2"/>
                <a:ea typeface="Open Sans 2"/>
                <a:cs typeface="Open Sans 2"/>
                <a:sym typeface="Open Sans 2"/>
              </a:rPr>
              <a:t>programme</a:t>
            </a:r>
            <a:r>
              <a:rPr lang="en-US" sz="1200" dirty="0">
                <a:solidFill>
                  <a:srgbClr val="000000"/>
                </a:solidFill>
                <a:latin typeface="Open Sans 2"/>
                <a:ea typeface="Open Sans 2"/>
                <a:cs typeface="Open Sans 2"/>
                <a:sym typeface="Open Sans 2"/>
              </a:rPr>
              <a:t> that </a:t>
            </a:r>
            <a:r>
              <a:rPr lang="en-US" sz="1200" dirty="0" err="1">
                <a:solidFill>
                  <a:srgbClr val="000000"/>
                </a:solidFill>
                <a:latin typeface="Open Sans 2"/>
                <a:ea typeface="Open Sans 2"/>
                <a:cs typeface="Open Sans 2"/>
                <a:sym typeface="Open Sans 2"/>
              </a:rPr>
              <a:t>recognises</a:t>
            </a:r>
            <a:r>
              <a:rPr lang="en-US" sz="1200" dirty="0">
                <a:solidFill>
                  <a:srgbClr val="000000"/>
                </a:solidFill>
                <a:latin typeface="Open Sans 2"/>
                <a:ea typeface="Open Sans 2"/>
                <a:cs typeface="Open Sans 2"/>
                <a:sym typeface="Open Sans 2"/>
              </a:rPr>
              <a:t> that our writing system is secondary knowledge and we need to</a:t>
            </a:r>
            <a:r>
              <a:rPr lang="en-US" sz="1200" b="1" dirty="0">
                <a:solidFill>
                  <a:srgbClr val="000000"/>
                </a:solidFill>
                <a:latin typeface="Open Sans 2 Bold"/>
                <a:ea typeface="Open Sans 2 Bold"/>
                <a:cs typeface="Open Sans 2 Bold"/>
                <a:sym typeface="Open Sans 2 Bold"/>
              </a:rPr>
              <a:t> teach it explicitly</a:t>
            </a:r>
            <a:r>
              <a:rPr lang="en-US" sz="1200" dirty="0">
                <a:solidFill>
                  <a:srgbClr val="000000"/>
                </a:solidFill>
                <a:latin typeface="Open Sans 2"/>
                <a:ea typeface="Open Sans 2"/>
                <a:cs typeface="Open Sans 2"/>
                <a:sym typeface="Open Sans 2"/>
              </a:rPr>
              <a:t>.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dirty="0">
                <a:solidFill>
                  <a:srgbClr val="000000"/>
                </a:solidFill>
                <a:latin typeface="Open Sans 2"/>
                <a:ea typeface="Open Sans 2"/>
                <a:cs typeface="Open Sans 2"/>
                <a:sym typeface="Open Sans 2"/>
              </a:rPr>
              <a:t>Reading and writing are taught in parallel in every phonics lesson. Sounds-Write starts with the language that children acquire naturally - the sounds of their language; it teaches how to read and write them. The </a:t>
            </a:r>
            <a:r>
              <a:rPr lang="en-US" sz="1200" dirty="0" err="1">
                <a:solidFill>
                  <a:srgbClr val="000000"/>
                </a:solidFill>
                <a:latin typeface="Open Sans 2"/>
                <a:ea typeface="Open Sans 2"/>
                <a:cs typeface="Open Sans 2"/>
                <a:sym typeface="Open Sans 2"/>
              </a:rPr>
              <a:t>programme</a:t>
            </a:r>
            <a:r>
              <a:rPr lang="en-US" sz="1200" dirty="0">
                <a:solidFill>
                  <a:srgbClr val="000000"/>
                </a:solidFill>
                <a:latin typeface="Open Sans 2"/>
                <a:ea typeface="Open Sans 2"/>
                <a:cs typeface="Open Sans 2"/>
                <a:sym typeface="Open Sans 2"/>
              </a:rPr>
              <a:t> is </a:t>
            </a:r>
            <a:r>
              <a:rPr lang="en-US" sz="1200" b="1" dirty="0">
                <a:solidFill>
                  <a:srgbClr val="000000"/>
                </a:solidFill>
                <a:latin typeface="Open Sans 2 Bold"/>
                <a:ea typeface="Open Sans 2 Bold"/>
                <a:cs typeface="Open Sans 2 Bold"/>
                <a:sym typeface="Open Sans 2 Bold"/>
              </a:rPr>
              <a:t>sound led</a:t>
            </a:r>
            <a:r>
              <a:rPr lang="en-US" sz="1200" dirty="0">
                <a:solidFill>
                  <a:srgbClr val="000000"/>
                </a:solidFill>
                <a:latin typeface="Open Sans 2"/>
                <a:ea typeface="Open Sans 2"/>
                <a:cs typeface="Open Sans 2"/>
                <a:sym typeface="Open Sans 2"/>
              </a:rPr>
              <a:t> rather than code or spelling led. It works from </a:t>
            </a:r>
            <a:r>
              <a:rPr lang="en-US" sz="1200" b="1" dirty="0">
                <a:solidFill>
                  <a:srgbClr val="000000"/>
                </a:solidFill>
                <a:latin typeface="Open Sans 2 Bold"/>
                <a:ea typeface="Open Sans 2 Bold"/>
                <a:cs typeface="Open Sans 2 Bold"/>
                <a:sym typeface="Open Sans 2 Bold"/>
              </a:rPr>
              <a:t>speech to print</a:t>
            </a:r>
            <a:r>
              <a:rPr lang="en-US" sz="1200" dirty="0">
                <a:solidFill>
                  <a:srgbClr val="000000"/>
                </a:solidFill>
                <a:latin typeface="Open Sans 2"/>
                <a:ea typeface="Open Sans 2"/>
                <a:cs typeface="Open Sans 2"/>
                <a:sym typeface="Open Sans 2"/>
              </a:rPr>
              <a:t>.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b="1" dirty="0">
                <a:solidFill>
                  <a:srgbClr val="000000"/>
                </a:solidFill>
                <a:latin typeface="Open Sans 2 Bold"/>
                <a:ea typeface="Open Sans 2 Bold"/>
                <a:cs typeface="Open Sans 2 Bold"/>
                <a:sym typeface="Open Sans 2 Bold"/>
              </a:rPr>
              <a:t>Guiding principles: </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Sounds-Write teaches the essential skills required to become confident readers and spellers: </a:t>
            </a:r>
            <a:r>
              <a:rPr lang="en-US" sz="1200" b="1" dirty="0">
                <a:solidFill>
                  <a:srgbClr val="000000"/>
                </a:solidFill>
                <a:latin typeface="Open Sans 2 Bold"/>
                <a:ea typeface="Open Sans 2 Bold"/>
                <a:cs typeface="Open Sans 2 Bold"/>
                <a:sym typeface="Open Sans 2 Bold"/>
              </a:rPr>
              <a:t>blending, segmenting, phoneme manipulation</a:t>
            </a:r>
            <a:r>
              <a:rPr lang="en-US" sz="1200" dirty="0">
                <a:solidFill>
                  <a:srgbClr val="000000"/>
                </a:solidFill>
                <a:latin typeface="Open Sans 2"/>
                <a:ea typeface="Open Sans 2"/>
                <a:cs typeface="Open Sans 2"/>
                <a:sym typeface="Open Sans 2"/>
              </a:rPr>
              <a:t>. These skills are taught explicitly and are </a:t>
            </a:r>
            <a:r>
              <a:rPr lang="en-US" sz="1200" dirty="0" err="1">
                <a:solidFill>
                  <a:srgbClr val="000000"/>
                </a:solidFill>
                <a:latin typeface="Open Sans 2"/>
                <a:ea typeface="Open Sans 2"/>
                <a:cs typeface="Open Sans 2"/>
                <a:sym typeface="Open Sans 2"/>
              </a:rPr>
              <a:t>practised</a:t>
            </a:r>
            <a:r>
              <a:rPr lang="en-US" sz="1200" dirty="0">
                <a:solidFill>
                  <a:srgbClr val="000000"/>
                </a:solidFill>
                <a:latin typeface="Open Sans 2"/>
                <a:ea typeface="Open Sans 2"/>
                <a:cs typeface="Open Sans 2"/>
                <a:sym typeface="Open Sans 2"/>
              </a:rPr>
              <a:t> in the context of reading and spelling real words in every single lesson from the very beginning.</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The conceptual knowledge teaches children how our alphabetic code works (all 175 representations/spellings of the 44 sounds of English in the context of real words). </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Teachers are consistent in the language they use from the very beginning, we teach that letters or combinations of letters spell/represents sounds. They do not say or make sounds. The same </a:t>
            </a:r>
            <a:r>
              <a:rPr lang="en-US" sz="1200" b="1" dirty="0">
                <a:solidFill>
                  <a:srgbClr val="000000"/>
                </a:solidFill>
                <a:latin typeface="Open Sans 2 Bold"/>
                <a:ea typeface="Open Sans 2 Bold"/>
                <a:cs typeface="Open Sans 2 Bold"/>
                <a:sym typeface="Open Sans 2 Bold"/>
              </a:rPr>
              <a:t>consistent approach</a:t>
            </a:r>
            <a:r>
              <a:rPr lang="en-US" sz="1200" dirty="0">
                <a:solidFill>
                  <a:srgbClr val="000000"/>
                </a:solidFill>
                <a:latin typeface="Open Sans 2"/>
                <a:ea typeface="Open Sans 2"/>
                <a:cs typeface="Open Sans 2"/>
                <a:sym typeface="Open Sans 2"/>
              </a:rPr>
              <a:t> is applied from EYFS to Y6. Whether a Reception child is being taught ‘mat’ or a Y6 child is being taught ‘chlorophyll’, the language used will be the same; staff will use the same strategies/ language to explain error corrections when students make mistakes.</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b="1" dirty="0">
                <a:solidFill>
                  <a:srgbClr val="000000"/>
                </a:solidFill>
                <a:latin typeface="Open Sans 2 Bold"/>
                <a:ea typeface="Open Sans 2 Bold"/>
                <a:cs typeface="Open Sans 2 Bold"/>
                <a:sym typeface="Open Sans 2 Bold"/>
              </a:rPr>
              <a:t>How is the </a:t>
            </a:r>
            <a:r>
              <a:rPr lang="en-US" sz="1200" b="1" dirty="0" err="1">
                <a:solidFill>
                  <a:srgbClr val="000000"/>
                </a:solidFill>
                <a:latin typeface="Open Sans 2 Bold"/>
                <a:ea typeface="Open Sans 2 Bold"/>
                <a:cs typeface="Open Sans 2 Bold"/>
                <a:sym typeface="Open Sans 2 Bold"/>
              </a:rPr>
              <a:t>programme</a:t>
            </a:r>
            <a:r>
              <a:rPr lang="en-US" sz="1200" b="1" dirty="0">
                <a:solidFill>
                  <a:srgbClr val="000000"/>
                </a:solidFill>
                <a:latin typeface="Open Sans 2 Bold"/>
                <a:ea typeface="Open Sans 2 Bold"/>
                <a:cs typeface="Open Sans 2 Bold"/>
                <a:sym typeface="Open Sans 2 Bold"/>
              </a:rPr>
              <a:t> implemented? </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Whole class teaching, with appropriate scaffolds, caters for all students within the lesson. No child is left behind. Diagnostic assessment tools are used so that teachers can identify children who need intervention. </a:t>
            </a:r>
            <a:r>
              <a:rPr lang="en-US" sz="1200" dirty="0" err="1">
                <a:solidFill>
                  <a:srgbClr val="000000"/>
                </a:solidFill>
                <a:latin typeface="Open Sans 2"/>
                <a:ea typeface="Open Sans 2"/>
                <a:cs typeface="Open Sans 2"/>
                <a:sym typeface="Open Sans 2"/>
              </a:rPr>
              <a:t>Analysing</a:t>
            </a:r>
            <a:r>
              <a:rPr lang="en-US" sz="1200" dirty="0">
                <a:solidFill>
                  <a:srgbClr val="000000"/>
                </a:solidFill>
                <a:latin typeface="Open Sans 2"/>
                <a:ea typeface="Open Sans 2"/>
                <a:cs typeface="Open Sans 2"/>
                <a:sym typeface="Open Sans 2"/>
              </a:rPr>
              <a:t> and interpreting assessments enables teachers to plan effective interventions.</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Scripted lessons support consistent practice across school. All adults use the same clear language. Scripts cover reading and writing in every lesson and allow for </a:t>
            </a:r>
            <a:r>
              <a:rPr lang="en-US" sz="1200" dirty="0" err="1">
                <a:solidFill>
                  <a:srgbClr val="000000"/>
                </a:solidFill>
                <a:latin typeface="Open Sans 2"/>
                <a:ea typeface="Open Sans 2"/>
                <a:cs typeface="Open Sans 2"/>
                <a:sym typeface="Open Sans 2"/>
              </a:rPr>
              <a:t>practise</a:t>
            </a:r>
            <a:r>
              <a:rPr lang="en-US" sz="1200" dirty="0">
                <a:solidFill>
                  <a:srgbClr val="000000"/>
                </a:solidFill>
                <a:latin typeface="Open Sans 2"/>
                <a:ea typeface="Open Sans 2"/>
                <a:cs typeface="Open Sans 2"/>
                <a:sym typeface="Open Sans 2"/>
              </a:rPr>
              <a:t>. Scripts reduce cognitive load for students. They become so secure with activities, cognitive attention is on what they’re learning and not second guessing how new games or activities might work.</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Cumulative (everything builds on what has been taught previously). </a:t>
            </a:r>
          </a:p>
          <a:p>
            <a:pPr marL="259080" lvl="1" indent="-129540" algn="l">
              <a:lnSpc>
                <a:spcPts val="1679"/>
              </a:lnSpc>
              <a:buFont typeface="Arial"/>
              <a:buChar char="•"/>
            </a:pPr>
            <a:r>
              <a:rPr lang="en-US" sz="1200" dirty="0">
                <a:solidFill>
                  <a:srgbClr val="000000"/>
                </a:solidFill>
                <a:latin typeface="Open Sans 2"/>
                <a:ea typeface="Open Sans 2"/>
                <a:cs typeface="Open Sans 2"/>
                <a:sym typeface="Open Sans 2"/>
              </a:rPr>
              <a:t>Multi - sensory - the children are constantly revisiting: </a:t>
            </a:r>
          </a:p>
          <a:p>
            <a:pPr marL="518160" lvl="2" indent="-172720" algn="l">
              <a:lnSpc>
                <a:spcPts val="1679"/>
              </a:lnSpc>
              <a:buFont typeface="Arial"/>
              <a:buChar char="⚬"/>
            </a:pPr>
            <a:r>
              <a:rPr lang="en-US" sz="1200" dirty="0">
                <a:solidFill>
                  <a:srgbClr val="000000"/>
                </a:solidFill>
                <a:latin typeface="Open Sans 2"/>
                <a:ea typeface="Open Sans 2"/>
                <a:cs typeface="Open Sans 2"/>
                <a:sym typeface="Open Sans 2"/>
              </a:rPr>
              <a:t>Saying the sounds </a:t>
            </a:r>
          </a:p>
          <a:p>
            <a:pPr marL="518160" lvl="2" indent="-172720" algn="l">
              <a:lnSpc>
                <a:spcPts val="1679"/>
              </a:lnSpc>
              <a:buFont typeface="Arial"/>
              <a:buChar char="⚬"/>
            </a:pPr>
            <a:r>
              <a:rPr lang="en-US" sz="1200" dirty="0">
                <a:solidFill>
                  <a:srgbClr val="000000"/>
                </a:solidFill>
                <a:latin typeface="Open Sans 2"/>
                <a:ea typeface="Open Sans 2"/>
                <a:cs typeface="Open Sans 2"/>
                <a:sym typeface="Open Sans 2"/>
              </a:rPr>
              <a:t>Seeing the spellings of sounds </a:t>
            </a:r>
          </a:p>
          <a:p>
            <a:pPr marL="518160" lvl="2" indent="-172720" algn="l">
              <a:lnSpc>
                <a:spcPts val="1679"/>
              </a:lnSpc>
              <a:buFont typeface="Arial"/>
              <a:buChar char="⚬"/>
            </a:pPr>
            <a:r>
              <a:rPr lang="en-US" sz="1200" dirty="0">
                <a:solidFill>
                  <a:srgbClr val="000000"/>
                </a:solidFill>
                <a:latin typeface="Open Sans 2"/>
                <a:ea typeface="Open Sans 2"/>
                <a:cs typeface="Open Sans 2"/>
                <a:sym typeface="Open Sans 2"/>
              </a:rPr>
              <a:t>Hearing the sounds </a:t>
            </a:r>
          </a:p>
          <a:p>
            <a:pPr marL="518160" lvl="2" indent="-172720" algn="l">
              <a:lnSpc>
                <a:spcPts val="1679"/>
              </a:lnSpc>
              <a:buFont typeface="Arial"/>
              <a:buChar char="⚬"/>
            </a:pPr>
            <a:r>
              <a:rPr lang="en-US" sz="1200" dirty="0">
                <a:solidFill>
                  <a:srgbClr val="000000"/>
                </a:solidFill>
                <a:latin typeface="Open Sans 2"/>
                <a:ea typeface="Open Sans 2"/>
                <a:cs typeface="Open Sans 2"/>
                <a:sym typeface="Open Sans 2"/>
              </a:rPr>
              <a:t>Writing the spellings of sounds </a:t>
            </a:r>
          </a:p>
          <a:p>
            <a:pPr algn="l">
              <a:lnSpc>
                <a:spcPts val="1679"/>
              </a:lnSpc>
            </a:pPr>
            <a:endParaRPr lang="en-US" sz="1200" dirty="0">
              <a:solidFill>
                <a:srgbClr val="000000"/>
              </a:solidFill>
              <a:latin typeface="Open Sans 2"/>
              <a:ea typeface="Open Sans 2"/>
              <a:cs typeface="Open Sans 2"/>
              <a:sym typeface="Open Sans 2"/>
            </a:endParaRPr>
          </a:p>
          <a:p>
            <a:pPr algn="l">
              <a:lnSpc>
                <a:spcPts val="1679"/>
              </a:lnSpc>
            </a:pPr>
            <a:r>
              <a:rPr lang="en-US" sz="1200" dirty="0">
                <a:solidFill>
                  <a:srgbClr val="000000"/>
                </a:solidFill>
                <a:latin typeface="Open Sans 2"/>
                <a:ea typeface="Open Sans 2"/>
                <a:cs typeface="Open Sans 2"/>
                <a:sym typeface="Open Sans 2"/>
              </a:rPr>
              <a:t>All senses are interacting to enhance that connection between speech and print.</a:t>
            </a:r>
          </a:p>
        </p:txBody>
      </p:sp>
      <p:pic>
        <p:nvPicPr>
          <p:cNvPr id="4" name="Picture 3">
            <a:extLst>
              <a:ext uri="{FF2B5EF4-FFF2-40B4-BE49-F238E27FC236}">
                <a16:creationId xmlns:a16="http://schemas.microsoft.com/office/drawing/2014/main" id="{A8695533-503E-4F86-A7DE-6E2F0F6D9D49}"/>
              </a:ext>
            </a:extLst>
          </p:cNvPr>
          <p:cNvPicPr>
            <a:picLocks noChangeAspect="1"/>
          </p:cNvPicPr>
          <p:nvPr/>
        </p:nvPicPr>
        <p:blipFill>
          <a:blip r:embed="rId2"/>
          <a:stretch>
            <a:fillRect/>
          </a:stretch>
        </p:blipFill>
        <p:spPr>
          <a:xfrm>
            <a:off x="1" y="8302031"/>
            <a:ext cx="4030660" cy="2407069"/>
          </a:xfrm>
          <a:prstGeom prst="rect">
            <a:avLst/>
          </a:prstGeom>
        </p:spPr>
      </p:pic>
      <p:pic>
        <p:nvPicPr>
          <p:cNvPr id="5" name="Picture 4">
            <a:extLst>
              <a:ext uri="{FF2B5EF4-FFF2-40B4-BE49-F238E27FC236}">
                <a16:creationId xmlns:a16="http://schemas.microsoft.com/office/drawing/2014/main" id="{64FCC093-8DE3-416C-89C4-B907D39E3CCC}"/>
              </a:ext>
            </a:extLst>
          </p:cNvPr>
          <p:cNvPicPr>
            <a:picLocks noChangeAspect="1"/>
          </p:cNvPicPr>
          <p:nvPr/>
        </p:nvPicPr>
        <p:blipFill>
          <a:blip r:embed="rId3"/>
          <a:stretch>
            <a:fillRect/>
          </a:stretch>
        </p:blipFill>
        <p:spPr>
          <a:xfrm>
            <a:off x="4030660" y="8302032"/>
            <a:ext cx="3525840" cy="2391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3485" y="4625698"/>
            <a:ext cx="4007063" cy="2946451"/>
          </a:xfrm>
          <a:custGeom>
            <a:avLst/>
            <a:gdLst/>
            <a:ahLst/>
            <a:cxnLst/>
            <a:rect l="l" t="t" r="r" b="b"/>
            <a:pathLst>
              <a:path w="4007063" h="2946451">
                <a:moveTo>
                  <a:pt x="0" y="0"/>
                </a:moveTo>
                <a:lnTo>
                  <a:pt x="4007063" y="0"/>
                </a:lnTo>
                <a:lnTo>
                  <a:pt x="4007063" y="2946451"/>
                </a:lnTo>
                <a:lnTo>
                  <a:pt x="0" y="2946451"/>
                </a:lnTo>
                <a:lnTo>
                  <a:pt x="0" y="0"/>
                </a:lnTo>
                <a:close/>
              </a:path>
            </a:pathLst>
          </a:custGeom>
          <a:blipFill>
            <a:blip r:embed="rId2"/>
            <a:stretch>
              <a:fillRect l="-2304" b="-119968"/>
            </a:stretch>
          </a:blipFill>
          <a:ln w="19050" cap="sq">
            <a:solidFill>
              <a:srgbClr val="000000"/>
            </a:solidFill>
            <a:prstDash val="solid"/>
            <a:miter/>
          </a:ln>
        </p:spPr>
        <p:txBody>
          <a:bodyPr/>
          <a:lstStyle/>
          <a:p>
            <a:endParaRPr lang="en-GB"/>
          </a:p>
        </p:txBody>
      </p:sp>
      <p:sp>
        <p:nvSpPr>
          <p:cNvPr id="3" name="Freeform 3"/>
          <p:cNvSpPr/>
          <p:nvPr/>
        </p:nvSpPr>
        <p:spPr>
          <a:xfrm rot="-90698">
            <a:off x="4240548" y="5094767"/>
            <a:ext cx="1860408" cy="4276800"/>
          </a:xfrm>
          <a:custGeom>
            <a:avLst/>
            <a:gdLst/>
            <a:ahLst/>
            <a:cxnLst/>
            <a:rect l="l" t="t" r="r" b="b"/>
            <a:pathLst>
              <a:path w="1860408" h="4276800">
                <a:moveTo>
                  <a:pt x="0" y="0"/>
                </a:moveTo>
                <a:lnTo>
                  <a:pt x="1860408" y="0"/>
                </a:lnTo>
                <a:lnTo>
                  <a:pt x="1860408" y="4276800"/>
                </a:lnTo>
                <a:lnTo>
                  <a:pt x="0" y="4276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33485" y="7654246"/>
            <a:ext cx="4007063" cy="2595545"/>
          </a:xfrm>
          <a:custGeom>
            <a:avLst/>
            <a:gdLst/>
            <a:ahLst/>
            <a:cxnLst/>
            <a:rect l="l" t="t" r="r" b="b"/>
            <a:pathLst>
              <a:path w="4007063" h="2595545">
                <a:moveTo>
                  <a:pt x="0" y="0"/>
                </a:moveTo>
                <a:lnTo>
                  <a:pt x="4007063" y="0"/>
                </a:lnTo>
                <a:lnTo>
                  <a:pt x="4007063" y="2595545"/>
                </a:lnTo>
                <a:lnTo>
                  <a:pt x="0" y="2595545"/>
                </a:lnTo>
                <a:lnTo>
                  <a:pt x="0" y="0"/>
                </a:lnTo>
                <a:close/>
              </a:path>
            </a:pathLst>
          </a:custGeom>
          <a:blipFill>
            <a:blip r:embed="rId5"/>
            <a:stretch>
              <a:fillRect l="-1407"/>
            </a:stretch>
          </a:blipFill>
          <a:ln w="19050" cap="sq">
            <a:solidFill>
              <a:srgbClr val="000000"/>
            </a:solidFill>
            <a:prstDash val="solid"/>
            <a:miter/>
          </a:ln>
        </p:spPr>
        <p:txBody>
          <a:bodyPr/>
          <a:lstStyle/>
          <a:p>
            <a:endParaRPr lang="en-GB"/>
          </a:p>
        </p:txBody>
      </p:sp>
      <p:grpSp>
        <p:nvGrpSpPr>
          <p:cNvPr id="5" name="Group 5"/>
          <p:cNvGrpSpPr/>
          <p:nvPr/>
        </p:nvGrpSpPr>
        <p:grpSpPr>
          <a:xfrm>
            <a:off x="535486" y="-622628"/>
            <a:ext cx="6566856" cy="4120360"/>
            <a:chOff x="0" y="0"/>
            <a:chExt cx="8755808" cy="5493813"/>
          </a:xfrm>
        </p:grpSpPr>
        <p:sp>
          <p:nvSpPr>
            <p:cNvPr id="6" name="Freeform 6"/>
            <p:cNvSpPr/>
            <p:nvPr/>
          </p:nvSpPr>
          <p:spPr>
            <a:xfrm>
              <a:off x="0" y="0"/>
              <a:ext cx="8755808" cy="5493813"/>
            </a:xfrm>
            <a:custGeom>
              <a:avLst/>
              <a:gdLst/>
              <a:ahLst/>
              <a:cxnLst/>
              <a:rect l="l" t="t" r="r" b="b"/>
              <a:pathLst>
                <a:path w="8755808" h="5493813">
                  <a:moveTo>
                    <a:pt x="0" y="0"/>
                  </a:moveTo>
                  <a:lnTo>
                    <a:pt x="8755808" y="0"/>
                  </a:lnTo>
                  <a:lnTo>
                    <a:pt x="8755808" y="5493813"/>
                  </a:lnTo>
                  <a:lnTo>
                    <a:pt x="0" y="5493813"/>
                  </a:lnTo>
                  <a:lnTo>
                    <a:pt x="0" y="0"/>
                  </a:lnTo>
                  <a:close/>
                </a:path>
              </a:pathLst>
            </a:custGeom>
            <a:blipFill>
              <a:blip r:embed="rId6"/>
              <a:stretch>
                <a:fillRect l="-153" t="-4113" r="-153"/>
              </a:stretch>
            </a:blipFill>
          </p:spPr>
          <p:txBody>
            <a:bodyPr/>
            <a:lstStyle/>
            <a:p>
              <a:endParaRPr lang="en-GB"/>
            </a:p>
          </p:txBody>
        </p:sp>
        <p:sp>
          <p:nvSpPr>
            <p:cNvPr id="7" name="Freeform 7"/>
            <p:cNvSpPr/>
            <p:nvPr/>
          </p:nvSpPr>
          <p:spPr>
            <a:xfrm>
              <a:off x="3382973" y="1838170"/>
              <a:ext cx="4293903" cy="3126597"/>
            </a:xfrm>
            <a:custGeom>
              <a:avLst/>
              <a:gdLst/>
              <a:ahLst/>
              <a:cxnLst/>
              <a:rect l="l" t="t" r="r" b="b"/>
              <a:pathLst>
                <a:path w="4293903" h="3126597">
                  <a:moveTo>
                    <a:pt x="0" y="0"/>
                  </a:moveTo>
                  <a:lnTo>
                    <a:pt x="4293902" y="0"/>
                  </a:lnTo>
                  <a:lnTo>
                    <a:pt x="4293902" y="3126598"/>
                  </a:lnTo>
                  <a:lnTo>
                    <a:pt x="0" y="3126598"/>
                  </a:lnTo>
                  <a:lnTo>
                    <a:pt x="0" y="0"/>
                  </a:lnTo>
                  <a:close/>
                </a:path>
              </a:pathLst>
            </a:custGeom>
            <a:blipFill>
              <a:blip r:embed="rId7"/>
              <a:stretch>
                <a:fillRect l="-48601"/>
              </a:stretch>
            </a:blipFill>
          </p:spPr>
          <p:txBody>
            <a:bodyPr/>
            <a:lstStyle/>
            <a:p>
              <a:endParaRPr lang="en-GB"/>
            </a:p>
          </p:txBody>
        </p:sp>
        <p:sp>
          <p:nvSpPr>
            <p:cNvPr id="8" name="TextBox 8"/>
            <p:cNvSpPr txBox="1"/>
            <p:nvPr/>
          </p:nvSpPr>
          <p:spPr>
            <a:xfrm>
              <a:off x="48000" y="2926878"/>
              <a:ext cx="3128691" cy="1686650"/>
            </a:xfrm>
            <a:prstGeom prst="rect">
              <a:avLst/>
            </a:prstGeom>
          </p:spPr>
          <p:txBody>
            <a:bodyPr lIns="0" tIns="0" rIns="0" bIns="0" rtlCol="0" anchor="t">
              <a:spAutoFit/>
            </a:bodyPr>
            <a:lstStyle/>
            <a:p>
              <a:pPr algn="ctr">
                <a:lnSpc>
                  <a:spcPts val="4727"/>
                </a:lnSpc>
              </a:pPr>
              <a:r>
                <a:rPr lang="en-US" sz="4774">
                  <a:solidFill>
                    <a:srgbClr val="000000"/>
                  </a:solidFill>
                  <a:latin typeface="Chewy"/>
                  <a:ea typeface="Chewy"/>
                  <a:cs typeface="Chewy"/>
                  <a:sym typeface="Chewy"/>
                </a:rPr>
                <a:t>Letter Families</a:t>
              </a:r>
            </a:p>
          </p:txBody>
        </p:sp>
      </p:grpSp>
      <p:sp>
        <p:nvSpPr>
          <p:cNvPr id="9" name="TextBox 9"/>
          <p:cNvSpPr txBox="1"/>
          <p:nvPr/>
        </p:nvSpPr>
        <p:spPr>
          <a:xfrm>
            <a:off x="304248" y="3743636"/>
            <a:ext cx="7029333" cy="617108"/>
          </a:xfrm>
          <a:prstGeom prst="rect">
            <a:avLst/>
          </a:prstGeom>
        </p:spPr>
        <p:txBody>
          <a:bodyPr lIns="0" tIns="0" rIns="0" bIns="0" rtlCol="0" anchor="t">
            <a:spAutoFit/>
          </a:bodyPr>
          <a:lstStyle/>
          <a:p>
            <a:pPr algn="l">
              <a:lnSpc>
                <a:spcPts val="1679"/>
              </a:lnSpc>
            </a:pPr>
            <a:r>
              <a:rPr lang="en-US" sz="1200">
                <a:solidFill>
                  <a:srgbClr val="000000"/>
                </a:solidFill>
                <a:latin typeface="Open Sans 2"/>
                <a:ea typeface="Open Sans 2"/>
                <a:cs typeface="Open Sans 2"/>
                <a:sym typeface="Open Sans 2"/>
              </a:rPr>
              <a:t>We use letter families to help young children </a:t>
            </a:r>
            <a:r>
              <a:rPr lang="en-US" sz="1200" err="1">
                <a:solidFill>
                  <a:srgbClr val="000000"/>
                </a:solidFill>
                <a:latin typeface="Open Sans 2"/>
                <a:ea typeface="Open Sans 2"/>
                <a:cs typeface="Open Sans 2"/>
                <a:sym typeface="Open Sans 2"/>
              </a:rPr>
              <a:t>recognise</a:t>
            </a:r>
            <a:r>
              <a:rPr lang="en-US" sz="1200">
                <a:solidFill>
                  <a:srgbClr val="000000"/>
                </a:solidFill>
                <a:latin typeface="Open Sans 2"/>
                <a:ea typeface="Open Sans 2"/>
                <a:cs typeface="Open Sans 2"/>
                <a:sym typeface="Open Sans 2"/>
              </a:rPr>
              <a:t> patterns and </a:t>
            </a:r>
            <a:r>
              <a:rPr lang="en-US" sz="1200" err="1">
                <a:solidFill>
                  <a:srgbClr val="000000"/>
                </a:solidFill>
                <a:latin typeface="Open Sans 2"/>
                <a:ea typeface="Open Sans 2"/>
                <a:cs typeface="Open Sans 2"/>
                <a:sym typeface="Open Sans 2"/>
              </a:rPr>
              <a:t>practise</a:t>
            </a:r>
            <a:r>
              <a:rPr lang="en-US" sz="1200">
                <a:solidFill>
                  <a:srgbClr val="000000"/>
                </a:solidFill>
                <a:latin typeface="Open Sans 2"/>
                <a:ea typeface="Open Sans 2"/>
                <a:cs typeface="Open Sans 2"/>
                <a:sym typeface="Open Sans 2"/>
              </a:rPr>
              <a:t> similar strokes. Letter families combine groups of letters that share similar shapes, movements, or starting points.</a:t>
            </a:r>
          </a:p>
          <a:p>
            <a:pPr algn="l">
              <a:lnSpc>
                <a:spcPts val="1679"/>
              </a:lnSpc>
            </a:pPr>
            <a:r>
              <a:rPr lang="en-US" sz="1200">
                <a:solidFill>
                  <a:srgbClr val="000000"/>
                </a:solidFill>
                <a:latin typeface="Open Sans 2"/>
                <a:ea typeface="Open Sans 2"/>
                <a:cs typeface="Open Sans 2"/>
                <a:sym typeface="Open Sans 2"/>
              </a:rPr>
              <a:t>This method also builds muscle memory, making handwriting smoother and more consistent.  </a:t>
            </a:r>
          </a:p>
        </p:txBody>
      </p:sp>
      <p:sp>
        <p:nvSpPr>
          <p:cNvPr id="10" name="TextBox 10"/>
          <p:cNvSpPr txBox="1"/>
          <p:nvPr/>
        </p:nvSpPr>
        <p:spPr>
          <a:xfrm>
            <a:off x="5850485" y="5857076"/>
            <a:ext cx="1398201" cy="1099185"/>
          </a:xfrm>
          <a:prstGeom prst="rect">
            <a:avLst/>
          </a:prstGeom>
        </p:spPr>
        <p:txBody>
          <a:bodyPr lIns="0" tIns="0" rIns="0" bIns="0" rtlCol="0" anchor="t">
            <a:spAutoFit/>
          </a:bodyPr>
          <a:lstStyle/>
          <a:p>
            <a:pPr algn="ctr">
              <a:lnSpc>
                <a:spcPts val="2939"/>
              </a:lnSpc>
            </a:pPr>
            <a:r>
              <a:rPr lang="en-US" sz="2099" b="1">
                <a:solidFill>
                  <a:srgbClr val="000000"/>
                </a:solidFill>
                <a:latin typeface="Open Sans 2 Bold"/>
                <a:ea typeface="Open Sans 2 Bold"/>
                <a:cs typeface="Open Sans 2 Bold"/>
                <a:sym typeface="Open Sans 2 Bold"/>
              </a:rPr>
              <a:t>Year One to Year Two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0031" y="0"/>
            <a:ext cx="6874589" cy="8553144"/>
          </a:xfrm>
          <a:custGeom>
            <a:avLst/>
            <a:gdLst/>
            <a:ahLst/>
            <a:cxnLst/>
            <a:rect l="l" t="t" r="r" b="b"/>
            <a:pathLst>
              <a:path w="6874589" h="8553144">
                <a:moveTo>
                  <a:pt x="0" y="0"/>
                </a:moveTo>
                <a:lnTo>
                  <a:pt x="6874589" y="0"/>
                </a:lnTo>
                <a:lnTo>
                  <a:pt x="6874589" y="8553144"/>
                </a:lnTo>
                <a:lnTo>
                  <a:pt x="0" y="8553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11898" y="8033413"/>
            <a:ext cx="281108" cy="349005"/>
          </a:xfrm>
          <a:custGeom>
            <a:avLst/>
            <a:gdLst/>
            <a:ahLst/>
            <a:cxnLst/>
            <a:rect l="l" t="t" r="r" b="b"/>
            <a:pathLst>
              <a:path w="281108" h="349005">
                <a:moveTo>
                  <a:pt x="0" y="0"/>
                </a:moveTo>
                <a:lnTo>
                  <a:pt x="281108" y="0"/>
                </a:lnTo>
                <a:lnTo>
                  <a:pt x="281108" y="349005"/>
                </a:lnTo>
                <a:lnTo>
                  <a:pt x="0" y="349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191618" y="334802"/>
            <a:ext cx="5655595" cy="277697"/>
          </a:xfrm>
          <a:prstGeom prst="rect">
            <a:avLst/>
          </a:prstGeom>
        </p:spPr>
        <p:txBody>
          <a:bodyPr lIns="0" tIns="0" rIns="0" bIns="0" rtlCol="0" anchor="t">
            <a:spAutoFit/>
          </a:bodyPr>
          <a:lstStyle/>
          <a:p>
            <a:pPr algn="ctr">
              <a:lnSpc>
                <a:spcPts val="2059"/>
              </a:lnSpc>
            </a:pPr>
            <a:r>
              <a:rPr lang="en-US" sz="2288" b="1" spc="16">
                <a:solidFill>
                  <a:srgbClr val="1F4576"/>
                </a:solidFill>
                <a:latin typeface="Open Sans 1 Bold"/>
                <a:ea typeface="Open Sans 1 Bold"/>
                <a:cs typeface="Open Sans 1 Bold"/>
                <a:sym typeface="Open Sans 1 Bold"/>
              </a:rPr>
              <a:t>COMPREHENSION AND COMPOSITION</a:t>
            </a:r>
          </a:p>
        </p:txBody>
      </p:sp>
      <p:sp>
        <p:nvSpPr>
          <p:cNvPr id="15" name="TextBox 15"/>
          <p:cNvSpPr txBox="1"/>
          <p:nvPr/>
        </p:nvSpPr>
        <p:spPr>
          <a:xfrm>
            <a:off x="1955760" y="2876637"/>
            <a:ext cx="5135375" cy="617108"/>
          </a:xfrm>
          <a:prstGeom prst="rect">
            <a:avLst/>
          </a:prstGeom>
        </p:spPr>
        <p:txBody>
          <a:bodyPr lIns="0" tIns="0" rIns="0" bIns="0" rtlCol="0" anchor="t">
            <a:spAutoFit/>
          </a:bodyPr>
          <a:lstStyle/>
          <a:p>
            <a:pPr algn="l">
              <a:lnSpc>
                <a:spcPts val="1679"/>
              </a:lnSpc>
            </a:pPr>
            <a:r>
              <a:rPr lang="en-US" sz="1200">
                <a:solidFill>
                  <a:srgbClr val="000000"/>
                </a:solidFill>
                <a:latin typeface="Open Sans 2"/>
                <a:ea typeface="Open Sans 2"/>
                <a:cs typeface="Open Sans 2"/>
                <a:sym typeface="Open Sans 2"/>
              </a:rPr>
              <a:t>Using storybooks as a foundation for teaching writing at Key Stage One is very powerful, as they provide a rich and engaging context for developing key literacy skills, including:</a:t>
            </a:r>
          </a:p>
        </p:txBody>
      </p:sp>
      <p:sp>
        <p:nvSpPr>
          <p:cNvPr id="16" name="TextBox 16"/>
          <p:cNvSpPr txBox="1"/>
          <p:nvPr/>
        </p:nvSpPr>
        <p:spPr>
          <a:xfrm>
            <a:off x="269446" y="5076654"/>
            <a:ext cx="1375000" cy="3131262"/>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Develops understanding of narrative structure: </a:t>
            </a:r>
            <a:r>
              <a:rPr lang="en-US" sz="1200">
                <a:solidFill>
                  <a:srgbClr val="1F4576"/>
                </a:solidFill>
                <a:latin typeface="Open Sans 2"/>
                <a:ea typeface="Open Sans 2"/>
                <a:cs typeface="Open Sans 2"/>
                <a:sym typeface="Open Sans 2"/>
              </a:rPr>
              <a:t>Stories model clear structures, such as beginning, middle and end. They also introduce characters, settings, problems and resolutions - all of which our pupils can emulate.</a:t>
            </a:r>
          </a:p>
        </p:txBody>
      </p:sp>
      <p:sp>
        <p:nvSpPr>
          <p:cNvPr id="17" name="TextBox 17"/>
          <p:cNvSpPr txBox="1"/>
          <p:nvPr/>
        </p:nvSpPr>
        <p:spPr>
          <a:xfrm>
            <a:off x="3143424" y="7345295"/>
            <a:ext cx="4103368" cy="826621"/>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Improves sentence structure: </a:t>
            </a:r>
            <a:r>
              <a:rPr lang="en-US" sz="1200">
                <a:solidFill>
                  <a:srgbClr val="1F4576"/>
                </a:solidFill>
                <a:latin typeface="Open Sans 2"/>
                <a:ea typeface="Open Sans 2"/>
                <a:cs typeface="Open Sans 2"/>
                <a:sym typeface="Open Sans 2"/>
              </a:rPr>
              <a:t>Repeated phrases in storybooks help children to understand sentence structures from a young age. Sequencing events provides opportunities for children to organise ideas logically. </a:t>
            </a:r>
          </a:p>
        </p:txBody>
      </p:sp>
      <p:sp>
        <p:nvSpPr>
          <p:cNvPr id="18" name="TextBox 18"/>
          <p:cNvSpPr txBox="1"/>
          <p:nvPr/>
        </p:nvSpPr>
        <p:spPr>
          <a:xfrm>
            <a:off x="269446" y="8769216"/>
            <a:ext cx="6977346" cy="1245647"/>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Build vocabulary:</a:t>
            </a:r>
            <a:r>
              <a:rPr lang="en-US" sz="1200">
                <a:solidFill>
                  <a:srgbClr val="1F4576"/>
                </a:solidFill>
                <a:latin typeface="Open Sans 2"/>
                <a:ea typeface="Open Sans 2"/>
                <a:cs typeface="Open Sans 2"/>
                <a:sym typeface="Open Sans 2"/>
              </a:rPr>
              <a:t> Story books expose children to rich and varied vocabulary beyond that which they would use in the every day, helping them to expand their word choices. Words in stories are presented in meaningful ways, making them easier to understand and apply in their own writing. </a:t>
            </a:r>
          </a:p>
          <a:p>
            <a:pPr algn="l">
              <a:lnSpc>
                <a:spcPts val="1679"/>
              </a:lnSpc>
            </a:pPr>
            <a:endParaRPr lang="en-US" sz="1200">
              <a:solidFill>
                <a:srgbClr val="1F4576"/>
              </a:solidFill>
              <a:latin typeface="Open Sans 2"/>
              <a:ea typeface="Open Sans 2"/>
              <a:cs typeface="Open Sans 2"/>
              <a:sym typeface="Open Sans 2"/>
            </a:endParaRPr>
          </a:p>
          <a:p>
            <a:pPr algn="l">
              <a:lnSpc>
                <a:spcPts val="1679"/>
              </a:lnSpc>
            </a:pPr>
            <a:r>
              <a:rPr lang="en-US" sz="1200" b="1">
                <a:solidFill>
                  <a:srgbClr val="1F4576"/>
                </a:solidFill>
                <a:latin typeface="Open Sans 2 Bold"/>
                <a:ea typeface="Open Sans 2 Bold"/>
                <a:cs typeface="Open Sans 2 Bold"/>
                <a:sym typeface="Open Sans 2 Bold"/>
              </a:rPr>
              <a:t>Curriculum links: </a:t>
            </a:r>
            <a:r>
              <a:rPr lang="en-US" sz="1200">
                <a:solidFill>
                  <a:srgbClr val="1F4576"/>
                </a:solidFill>
                <a:latin typeface="Open Sans 2"/>
                <a:ea typeface="Open Sans 2"/>
                <a:cs typeface="Open Sans 2"/>
                <a:sym typeface="Open Sans 2"/>
              </a:rPr>
              <a:t>Stories can draw in elements of other subjects and themes, providing opportunities for broader learning. They can develop cultural awareness and celebrate diversity. </a:t>
            </a:r>
          </a:p>
        </p:txBody>
      </p:sp>
      <p:grpSp>
        <p:nvGrpSpPr>
          <p:cNvPr id="19" name="Group 19"/>
          <p:cNvGrpSpPr/>
          <p:nvPr/>
        </p:nvGrpSpPr>
        <p:grpSpPr>
          <a:xfrm>
            <a:off x="1568152" y="8441035"/>
            <a:ext cx="1529092" cy="206237"/>
            <a:chOff x="0" y="0"/>
            <a:chExt cx="2038789" cy="274983"/>
          </a:xfrm>
        </p:grpSpPr>
        <p:grpSp>
          <p:nvGrpSpPr>
            <p:cNvPr id="20" name="Group 20"/>
            <p:cNvGrpSpPr/>
            <p:nvPr/>
          </p:nvGrpSpPr>
          <p:grpSpPr>
            <a:xfrm>
              <a:off x="0" y="0"/>
              <a:ext cx="2038789" cy="274983"/>
              <a:chOff x="0" y="0"/>
              <a:chExt cx="547992" cy="73911"/>
            </a:xfrm>
          </p:grpSpPr>
          <p:sp>
            <p:nvSpPr>
              <p:cNvPr id="21" name="Freeform 21"/>
              <p:cNvSpPr/>
              <p:nvPr/>
            </p:nvSpPr>
            <p:spPr>
              <a:xfrm>
                <a:off x="0" y="0"/>
                <a:ext cx="547992" cy="73911"/>
              </a:xfrm>
              <a:custGeom>
                <a:avLst/>
                <a:gdLst/>
                <a:ahLst/>
                <a:cxnLst/>
                <a:rect l="l" t="t" r="r" b="b"/>
                <a:pathLst>
                  <a:path w="547992" h="73911">
                    <a:moveTo>
                      <a:pt x="0" y="0"/>
                    </a:moveTo>
                    <a:lnTo>
                      <a:pt x="547992" y="0"/>
                    </a:lnTo>
                    <a:lnTo>
                      <a:pt x="547992" y="73911"/>
                    </a:lnTo>
                    <a:lnTo>
                      <a:pt x="0" y="73911"/>
                    </a:lnTo>
                    <a:close/>
                  </a:path>
                </a:pathLst>
              </a:custGeom>
              <a:solidFill>
                <a:srgbClr val="1F4576"/>
              </a:solidFill>
            </p:spPr>
            <p:txBody>
              <a:bodyPr/>
              <a:lstStyle/>
              <a:p>
                <a:endParaRPr lang="en-GB"/>
              </a:p>
            </p:txBody>
          </p:sp>
          <p:sp>
            <p:nvSpPr>
              <p:cNvPr id="22" name="TextBox 22"/>
              <p:cNvSpPr txBox="1"/>
              <p:nvPr/>
            </p:nvSpPr>
            <p:spPr>
              <a:xfrm>
                <a:off x="0" y="-28575"/>
                <a:ext cx="547992" cy="102486"/>
              </a:xfrm>
              <a:prstGeom prst="rect">
                <a:avLst/>
              </a:prstGeom>
            </p:spPr>
            <p:txBody>
              <a:bodyPr lIns="50800" tIns="50800" rIns="50800" bIns="50800" rtlCol="0" anchor="ctr"/>
              <a:lstStyle/>
              <a:p>
                <a:pPr algn="ctr">
                  <a:lnSpc>
                    <a:spcPts val="2239"/>
                  </a:lnSpc>
                </a:pPr>
                <a:endParaRPr/>
              </a:p>
            </p:txBody>
          </p:sp>
        </p:grpSp>
        <p:sp>
          <p:nvSpPr>
            <p:cNvPr id="23" name="TextBox 23"/>
            <p:cNvSpPr txBox="1"/>
            <p:nvPr/>
          </p:nvSpPr>
          <p:spPr>
            <a:xfrm>
              <a:off x="0" y="-28575"/>
              <a:ext cx="1943397" cy="299442"/>
            </a:xfrm>
            <a:prstGeom prst="rect">
              <a:avLst/>
            </a:prstGeom>
          </p:spPr>
          <p:txBody>
            <a:bodyPr lIns="0" tIns="0" rIns="0" bIns="0" rtlCol="0" anchor="t">
              <a:spAutoFit/>
            </a:bodyPr>
            <a:lstStyle/>
            <a:p>
              <a:pPr algn="ctr">
                <a:lnSpc>
                  <a:spcPts val="1925"/>
                </a:lnSpc>
              </a:pPr>
              <a:r>
                <a:rPr lang="en-US" sz="1375" b="1">
                  <a:solidFill>
                    <a:srgbClr val="FFFFFF"/>
                  </a:solidFill>
                  <a:latin typeface="Open Sans 2 Bold"/>
                  <a:ea typeface="Open Sans 2 Bold"/>
                  <a:cs typeface="Open Sans 2 Bold"/>
                  <a:sym typeface="Open Sans 2 Bold"/>
                </a:rPr>
                <a:t> Welcome to KS2</a:t>
              </a:r>
            </a:p>
          </p:txBody>
        </p:sp>
      </p:grpSp>
      <p:sp>
        <p:nvSpPr>
          <p:cNvPr id="24" name="TextBox 24"/>
          <p:cNvSpPr txBox="1"/>
          <p:nvPr/>
        </p:nvSpPr>
        <p:spPr>
          <a:xfrm>
            <a:off x="2646000" y="4497731"/>
            <a:ext cx="2268000" cy="41765"/>
          </a:xfrm>
          <a:prstGeom prst="rect">
            <a:avLst/>
          </a:prstGeom>
        </p:spPr>
        <p:txBody>
          <a:bodyPr lIns="0" tIns="0" rIns="0" bIns="0" rtlCol="0" anchor="t">
            <a:spAutoFit/>
          </a:bodyPr>
          <a:lstStyle/>
          <a:p>
            <a:pPr algn="ctr">
              <a:lnSpc>
                <a:spcPts val="320"/>
              </a:lnSpc>
              <a:spcBef>
                <a:spcPct val="0"/>
              </a:spcBef>
            </a:pPr>
            <a:r>
              <a:rPr lang="en-US" sz="229" b="1">
                <a:solidFill>
                  <a:srgbClr val="FFFFFF"/>
                </a:solidFill>
                <a:latin typeface="Open Sans 1 Bold"/>
                <a:ea typeface="Open Sans 1 Bold"/>
                <a:cs typeface="Open Sans 1 Bold"/>
                <a:sym typeface="Open Sans 1 Bold"/>
              </a:rPr>
              <a:t>Welcome to KS</a:t>
            </a:r>
          </a:p>
        </p:txBody>
      </p:sp>
      <p:grpSp>
        <p:nvGrpSpPr>
          <p:cNvPr id="25" name="Group 25"/>
          <p:cNvGrpSpPr/>
          <p:nvPr/>
        </p:nvGrpSpPr>
        <p:grpSpPr>
          <a:xfrm>
            <a:off x="5433872" y="755374"/>
            <a:ext cx="1515540" cy="206863"/>
            <a:chOff x="0" y="0"/>
            <a:chExt cx="2020720" cy="275817"/>
          </a:xfrm>
        </p:grpSpPr>
        <p:grpSp>
          <p:nvGrpSpPr>
            <p:cNvPr id="26" name="Group 26"/>
            <p:cNvGrpSpPr/>
            <p:nvPr/>
          </p:nvGrpSpPr>
          <p:grpSpPr>
            <a:xfrm>
              <a:off x="0" y="0"/>
              <a:ext cx="2020720" cy="275817"/>
              <a:chOff x="0" y="0"/>
              <a:chExt cx="541492" cy="73911"/>
            </a:xfrm>
          </p:grpSpPr>
          <p:sp>
            <p:nvSpPr>
              <p:cNvPr id="27" name="Freeform 27"/>
              <p:cNvSpPr/>
              <p:nvPr/>
            </p:nvSpPr>
            <p:spPr>
              <a:xfrm>
                <a:off x="0" y="0"/>
                <a:ext cx="541492" cy="73911"/>
              </a:xfrm>
              <a:custGeom>
                <a:avLst/>
                <a:gdLst/>
                <a:ahLst/>
                <a:cxnLst/>
                <a:rect l="l" t="t" r="r" b="b"/>
                <a:pathLst>
                  <a:path w="541492" h="73911">
                    <a:moveTo>
                      <a:pt x="0" y="0"/>
                    </a:moveTo>
                    <a:lnTo>
                      <a:pt x="541492" y="0"/>
                    </a:lnTo>
                    <a:lnTo>
                      <a:pt x="541492" y="73911"/>
                    </a:lnTo>
                    <a:lnTo>
                      <a:pt x="0" y="73911"/>
                    </a:lnTo>
                    <a:close/>
                  </a:path>
                </a:pathLst>
              </a:custGeom>
              <a:solidFill>
                <a:srgbClr val="1F4576"/>
              </a:solidFill>
            </p:spPr>
            <p:txBody>
              <a:bodyPr/>
              <a:lstStyle/>
              <a:p>
                <a:endParaRPr lang="en-GB"/>
              </a:p>
            </p:txBody>
          </p:sp>
          <p:sp>
            <p:nvSpPr>
              <p:cNvPr id="28" name="TextBox 28"/>
              <p:cNvSpPr txBox="1"/>
              <p:nvPr/>
            </p:nvSpPr>
            <p:spPr>
              <a:xfrm>
                <a:off x="0" y="-28575"/>
                <a:ext cx="541492" cy="102486"/>
              </a:xfrm>
              <a:prstGeom prst="rect">
                <a:avLst/>
              </a:prstGeom>
            </p:spPr>
            <p:txBody>
              <a:bodyPr lIns="50800" tIns="50800" rIns="50800" bIns="50800" rtlCol="0" anchor="ctr"/>
              <a:lstStyle/>
              <a:p>
                <a:pPr algn="ctr">
                  <a:lnSpc>
                    <a:spcPts val="2239"/>
                  </a:lnSpc>
                </a:pPr>
                <a:endParaRPr/>
              </a:p>
            </p:txBody>
          </p:sp>
        </p:grpSp>
        <p:sp>
          <p:nvSpPr>
            <p:cNvPr id="29" name="TextBox 29"/>
            <p:cNvSpPr txBox="1"/>
            <p:nvPr/>
          </p:nvSpPr>
          <p:spPr>
            <a:xfrm>
              <a:off x="0" y="-28575"/>
              <a:ext cx="1926173" cy="300264"/>
            </a:xfrm>
            <a:prstGeom prst="rect">
              <a:avLst/>
            </a:prstGeom>
          </p:spPr>
          <p:txBody>
            <a:bodyPr lIns="0" tIns="0" rIns="0" bIns="0" rtlCol="0" anchor="t">
              <a:spAutoFit/>
            </a:bodyPr>
            <a:lstStyle/>
            <a:p>
              <a:pPr algn="ctr">
                <a:lnSpc>
                  <a:spcPts val="1931"/>
                </a:lnSpc>
              </a:pPr>
              <a:r>
                <a:rPr lang="en-US" sz="1379" b="1">
                  <a:solidFill>
                    <a:srgbClr val="FFFFFF"/>
                  </a:solidFill>
                  <a:latin typeface="Open Sans 2 Bold"/>
                  <a:ea typeface="Open Sans 2 Bold"/>
                  <a:cs typeface="Open Sans 2 Bold"/>
                  <a:sym typeface="Open Sans 2 Bold"/>
                </a:rPr>
                <a:t>Our KS1 Journey</a:t>
              </a:r>
            </a:p>
          </p:txBody>
        </p:sp>
      </p:grpSp>
      <p:sp>
        <p:nvSpPr>
          <p:cNvPr id="30" name="Freeform 30"/>
          <p:cNvSpPr/>
          <p:nvPr/>
        </p:nvSpPr>
        <p:spPr>
          <a:xfrm>
            <a:off x="6846027" y="648303"/>
            <a:ext cx="281108" cy="349005"/>
          </a:xfrm>
          <a:custGeom>
            <a:avLst/>
            <a:gdLst/>
            <a:ahLst/>
            <a:cxnLst/>
            <a:rect l="l" t="t" r="r" b="b"/>
            <a:pathLst>
              <a:path w="281108" h="349005">
                <a:moveTo>
                  <a:pt x="0" y="0"/>
                </a:moveTo>
                <a:lnTo>
                  <a:pt x="281108" y="0"/>
                </a:lnTo>
                <a:lnTo>
                  <a:pt x="281108" y="349005"/>
                </a:lnTo>
                <a:lnTo>
                  <a:pt x="0" y="349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31" name="Picture 30">
            <a:extLst>
              <a:ext uri="{FF2B5EF4-FFF2-40B4-BE49-F238E27FC236}">
                <a16:creationId xmlns:a16="http://schemas.microsoft.com/office/drawing/2014/main" id="{66CC22D2-417E-4FE1-AF49-13A4F9C90A07}"/>
              </a:ext>
            </a:extLst>
          </p:cNvPr>
          <p:cNvPicPr>
            <a:picLocks noChangeAspect="1"/>
          </p:cNvPicPr>
          <p:nvPr/>
        </p:nvPicPr>
        <p:blipFill>
          <a:blip r:embed="rId6"/>
          <a:stretch>
            <a:fillRect/>
          </a:stretch>
        </p:blipFill>
        <p:spPr>
          <a:xfrm>
            <a:off x="5636034" y="1095464"/>
            <a:ext cx="1040305" cy="1314903"/>
          </a:xfrm>
          <a:prstGeom prst="rect">
            <a:avLst/>
          </a:prstGeom>
          <a:ln w="38100">
            <a:solidFill>
              <a:schemeClr val="tx1"/>
            </a:solidFill>
          </a:ln>
        </p:spPr>
      </p:pic>
      <p:pic>
        <p:nvPicPr>
          <p:cNvPr id="32" name="Picture 31">
            <a:extLst>
              <a:ext uri="{FF2B5EF4-FFF2-40B4-BE49-F238E27FC236}">
                <a16:creationId xmlns:a16="http://schemas.microsoft.com/office/drawing/2014/main" id="{78B63074-441F-4FAF-9F22-C8824EBB68BC}"/>
              </a:ext>
            </a:extLst>
          </p:cNvPr>
          <p:cNvPicPr>
            <a:picLocks noChangeAspect="1"/>
          </p:cNvPicPr>
          <p:nvPr/>
        </p:nvPicPr>
        <p:blipFill>
          <a:blip r:embed="rId7"/>
          <a:stretch>
            <a:fillRect/>
          </a:stretch>
        </p:blipFill>
        <p:spPr>
          <a:xfrm>
            <a:off x="4605635" y="1478269"/>
            <a:ext cx="1038175" cy="1304240"/>
          </a:xfrm>
          <a:prstGeom prst="rect">
            <a:avLst/>
          </a:prstGeom>
          <a:ln w="38100">
            <a:solidFill>
              <a:schemeClr val="tx1"/>
            </a:solidFill>
          </a:ln>
        </p:spPr>
      </p:pic>
      <p:pic>
        <p:nvPicPr>
          <p:cNvPr id="33" name="Picture 32">
            <a:extLst>
              <a:ext uri="{FF2B5EF4-FFF2-40B4-BE49-F238E27FC236}">
                <a16:creationId xmlns:a16="http://schemas.microsoft.com/office/drawing/2014/main" id="{7D8B8FE4-A44A-411F-BAD5-58B36BBC15A5}"/>
              </a:ext>
            </a:extLst>
          </p:cNvPr>
          <p:cNvPicPr>
            <a:picLocks noChangeAspect="1"/>
          </p:cNvPicPr>
          <p:nvPr/>
        </p:nvPicPr>
        <p:blipFill>
          <a:blip r:embed="rId8"/>
          <a:stretch>
            <a:fillRect/>
          </a:stretch>
        </p:blipFill>
        <p:spPr>
          <a:xfrm>
            <a:off x="1611898" y="1095464"/>
            <a:ext cx="1113777" cy="1001598"/>
          </a:xfrm>
          <a:prstGeom prst="rect">
            <a:avLst/>
          </a:prstGeom>
          <a:ln w="38100">
            <a:solidFill>
              <a:schemeClr val="tx1"/>
            </a:solidFill>
          </a:ln>
        </p:spPr>
      </p:pic>
      <p:pic>
        <p:nvPicPr>
          <p:cNvPr id="34" name="Picture 33">
            <a:extLst>
              <a:ext uri="{FF2B5EF4-FFF2-40B4-BE49-F238E27FC236}">
                <a16:creationId xmlns:a16="http://schemas.microsoft.com/office/drawing/2014/main" id="{6AF3BBDF-B559-411B-B52C-55319FD7CA01}"/>
              </a:ext>
            </a:extLst>
          </p:cNvPr>
          <p:cNvPicPr>
            <a:picLocks noChangeAspect="1"/>
          </p:cNvPicPr>
          <p:nvPr/>
        </p:nvPicPr>
        <p:blipFill>
          <a:blip r:embed="rId9"/>
          <a:stretch>
            <a:fillRect/>
          </a:stretch>
        </p:blipFill>
        <p:spPr>
          <a:xfrm>
            <a:off x="2369887" y="1593898"/>
            <a:ext cx="902013" cy="1222400"/>
          </a:xfrm>
          <a:prstGeom prst="rect">
            <a:avLst/>
          </a:prstGeom>
          <a:ln w="38100">
            <a:solidFill>
              <a:schemeClr val="tx1"/>
            </a:solidFill>
          </a:ln>
        </p:spPr>
      </p:pic>
      <p:pic>
        <p:nvPicPr>
          <p:cNvPr id="37" name="Picture 36">
            <a:extLst>
              <a:ext uri="{FF2B5EF4-FFF2-40B4-BE49-F238E27FC236}">
                <a16:creationId xmlns:a16="http://schemas.microsoft.com/office/drawing/2014/main" id="{E94A97FA-2245-422A-A676-8C4A90BC7A1D}"/>
              </a:ext>
            </a:extLst>
          </p:cNvPr>
          <p:cNvPicPr>
            <a:picLocks noChangeAspect="1"/>
          </p:cNvPicPr>
          <p:nvPr/>
        </p:nvPicPr>
        <p:blipFill>
          <a:blip r:embed="rId10"/>
          <a:stretch>
            <a:fillRect/>
          </a:stretch>
        </p:blipFill>
        <p:spPr>
          <a:xfrm>
            <a:off x="4914000" y="3735344"/>
            <a:ext cx="1063862" cy="1324508"/>
          </a:xfrm>
          <a:prstGeom prst="rect">
            <a:avLst/>
          </a:prstGeom>
          <a:ln w="38100">
            <a:solidFill>
              <a:schemeClr val="tx1"/>
            </a:solidFill>
          </a:ln>
        </p:spPr>
      </p:pic>
      <p:pic>
        <p:nvPicPr>
          <p:cNvPr id="38" name="Picture 37">
            <a:extLst>
              <a:ext uri="{FF2B5EF4-FFF2-40B4-BE49-F238E27FC236}">
                <a16:creationId xmlns:a16="http://schemas.microsoft.com/office/drawing/2014/main" id="{DAF25150-7F70-40D5-9DB6-F461B8C51DC6}"/>
              </a:ext>
            </a:extLst>
          </p:cNvPr>
          <p:cNvPicPr>
            <a:picLocks noChangeAspect="1"/>
          </p:cNvPicPr>
          <p:nvPr/>
        </p:nvPicPr>
        <p:blipFill>
          <a:blip r:embed="rId11"/>
          <a:stretch>
            <a:fillRect/>
          </a:stretch>
        </p:blipFill>
        <p:spPr>
          <a:xfrm>
            <a:off x="5847213" y="4641481"/>
            <a:ext cx="935964" cy="1463185"/>
          </a:xfrm>
          <a:prstGeom prst="rect">
            <a:avLst/>
          </a:prstGeom>
          <a:ln w="38100">
            <a:solidFill>
              <a:schemeClr val="tx1"/>
            </a:solidFill>
          </a:ln>
        </p:spPr>
      </p:pic>
      <p:pic>
        <p:nvPicPr>
          <p:cNvPr id="36" name="Picture 35">
            <a:extLst>
              <a:ext uri="{FF2B5EF4-FFF2-40B4-BE49-F238E27FC236}">
                <a16:creationId xmlns:a16="http://schemas.microsoft.com/office/drawing/2014/main" id="{5CFD176C-FD49-4B5D-88E8-9AD4D17ED839}"/>
              </a:ext>
            </a:extLst>
          </p:cNvPr>
          <p:cNvPicPr>
            <a:picLocks noChangeAspect="1"/>
          </p:cNvPicPr>
          <p:nvPr/>
        </p:nvPicPr>
        <p:blipFill>
          <a:blip r:embed="rId12"/>
          <a:stretch>
            <a:fillRect/>
          </a:stretch>
        </p:blipFill>
        <p:spPr>
          <a:xfrm>
            <a:off x="1645577" y="4036189"/>
            <a:ext cx="1302698" cy="1105965"/>
          </a:xfrm>
          <a:prstGeom prst="rect">
            <a:avLst/>
          </a:prstGeom>
          <a:ln w="38100">
            <a:solidFill>
              <a:schemeClr val="tx1"/>
            </a:solidFill>
          </a:ln>
        </p:spPr>
      </p:pic>
      <p:pic>
        <p:nvPicPr>
          <p:cNvPr id="4" name="Picture 3">
            <a:extLst>
              <a:ext uri="{FF2B5EF4-FFF2-40B4-BE49-F238E27FC236}">
                <a16:creationId xmlns:a16="http://schemas.microsoft.com/office/drawing/2014/main" id="{FB7A7216-DC19-4139-9481-9623B693894F}"/>
              </a:ext>
            </a:extLst>
          </p:cNvPr>
          <p:cNvPicPr>
            <a:picLocks noChangeAspect="1"/>
          </p:cNvPicPr>
          <p:nvPr/>
        </p:nvPicPr>
        <p:blipFill>
          <a:blip r:embed="rId13"/>
          <a:stretch>
            <a:fillRect/>
          </a:stretch>
        </p:blipFill>
        <p:spPr>
          <a:xfrm>
            <a:off x="536335" y="3265428"/>
            <a:ext cx="1248977" cy="1161839"/>
          </a:xfrm>
          <a:prstGeom prst="rect">
            <a:avLst/>
          </a:prstGeom>
          <a:ln w="38100">
            <a:solidFill>
              <a:schemeClr val="tx1"/>
            </a:solidFill>
          </a:ln>
        </p:spPr>
      </p:pic>
      <p:pic>
        <p:nvPicPr>
          <p:cNvPr id="5" name="Picture 4">
            <a:extLst>
              <a:ext uri="{FF2B5EF4-FFF2-40B4-BE49-F238E27FC236}">
                <a16:creationId xmlns:a16="http://schemas.microsoft.com/office/drawing/2014/main" id="{A0173FC0-B0AB-432A-BDCA-5602EE8489AB}"/>
              </a:ext>
            </a:extLst>
          </p:cNvPr>
          <p:cNvPicPr>
            <a:picLocks noChangeAspect="1"/>
          </p:cNvPicPr>
          <p:nvPr/>
        </p:nvPicPr>
        <p:blipFill>
          <a:blip r:embed="rId14"/>
          <a:stretch>
            <a:fillRect/>
          </a:stretch>
        </p:blipFill>
        <p:spPr>
          <a:xfrm>
            <a:off x="3186122" y="5047774"/>
            <a:ext cx="807748" cy="1266828"/>
          </a:xfrm>
          <a:prstGeom prst="rect">
            <a:avLst/>
          </a:prstGeom>
          <a:ln w="38100">
            <a:solidFill>
              <a:schemeClr val="tx1"/>
            </a:solidFill>
          </a:ln>
        </p:spPr>
      </p:pic>
      <p:pic>
        <p:nvPicPr>
          <p:cNvPr id="6" name="Picture 5">
            <a:extLst>
              <a:ext uri="{FF2B5EF4-FFF2-40B4-BE49-F238E27FC236}">
                <a16:creationId xmlns:a16="http://schemas.microsoft.com/office/drawing/2014/main" id="{D9D69D7F-74D8-44F4-A616-10A45CA1C765}"/>
              </a:ext>
            </a:extLst>
          </p:cNvPr>
          <p:cNvPicPr>
            <a:picLocks noChangeAspect="1"/>
          </p:cNvPicPr>
          <p:nvPr/>
        </p:nvPicPr>
        <p:blipFill>
          <a:blip r:embed="rId15"/>
          <a:stretch>
            <a:fillRect/>
          </a:stretch>
        </p:blipFill>
        <p:spPr>
          <a:xfrm>
            <a:off x="2489238" y="5994021"/>
            <a:ext cx="800899" cy="1240830"/>
          </a:xfrm>
          <a:prstGeom prst="rect">
            <a:avLst/>
          </a:prstGeom>
          <a:ln w="381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4731" y="377163"/>
            <a:ext cx="4628184" cy="4070289"/>
          </a:xfrm>
          <a:custGeom>
            <a:avLst/>
            <a:gdLst/>
            <a:ahLst/>
            <a:cxnLst/>
            <a:rect l="l" t="t" r="r" b="b"/>
            <a:pathLst>
              <a:path w="4628184" h="4070289">
                <a:moveTo>
                  <a:pt x="0" y="0"/>
                </a:moveTo>
                <a:lnTo>
                  <a:pt x="4628184" y="0"/>
                </a:lnTo>
                <a:lnTo>
                  <a:pt x="4628184" y="4070289"/>
                </a:lnTo>
                <a:lnTo>
                  <a:pt x="0" y="4070289"/>
                </a:lnTo>
                <a:lnTo>
                  <a:pt x="0" y="0"/>
                </a:lnTo>
                <a:close/>
              </a:path>
            </a:pathLst>
          </a:custGeom>
          <a:blipFill>
            <a:blip r:embed="rId2"/>
            <a:stretch>
              <a:fillRect l="-941"/>
            </a:stretch>
          </a:blipFill>
          <a:ln w="19050" cap="sq">
            <a:solidFill>
              <a:srgbClr val="000000"/>
            </a:solidFill>
            <a:prstDash val="solid"/>
            <a:miter/>
          </a:ln>
        </p:spPr>
        <p:txBody>
          <a:bodyPr/>
          <a:lstStyle/>
          <a:p>
            <a:endParaRPr lang="en-GB"/>
          </a:p>
        </p:txBody>
      </p:sp>
      <p:sp>
        <p:nvSpPr>
          <p:cNvPr id="3" name="Freeform 3"/>
          <p:cNvSpPr/>
          <p:nvPr/>
        </p:nvSpPr>
        <p:spPr>
          <a:xfrm>
            <a:off x="454731" y="4559952"/>
            <a:ext cx="4628184" cy="4481410"/>
          </a:xfrm>
          <a:custGeom>
            <a:avLst/>
            <a:gdLst/>
            <a:ahLst/>
            <a:cxnLst/>
            <a:rect l="l" t="t" r="r" b="b"/>
            <a:pathLst>
              <a:path w="4628184" h="4481410">
                <a:moveTo>
                  <a:pt x="0" y="0"/>
                </a:moveTo>
                <a:lnTo>
                  <a:pt x="4628184" y="0"/>
                </a:lnTo>
                <a:lnTo>
                  <a:pt x="4628184" y="4481410"/>
                </a:lnTo>
                <a:lnTo>
                  <a:pt x="0" y="4481410"/>
                </a:lnTo>
                <a:lnTo>
                  <a:pt x="0" y="0"/>
                </a:lnTo>
                <a:close/>
              </a:path>
            </a:pathLst>
          </a:custGeom>
          <a:blipFill>
            <a:blip r:embed="rId3"/>
            <a:stretch>
              <a:fillRect t="-729" r="-941"/>
            </a:stretch>
          </a:blipFill>
          <a:ln w="19050" cap="sq">
            <a:solidFill>
              <a:srgbClr val="000000"/>
            </a:solidFill>
            <a:prstDash val="solid"/>
            <a:miter/>
          </a:ln>
        </p:spPr>
        <p:txBody>
          <a:bodyPr/>
          <a:lstStyle/>
          <a:p>
            <a:endParaRPr lang="en-GB"/>
          </a:p>
        </p:txBody>
      </p:sp>
      <p:sp>
        <p:nvSpPr>
          <p:cNvPr id="4" name="Freeform 4"/>
          <p:cNvSpPr/>
          <p:nvPr/>
        </p:nvSpPr>
        <p:spPr>
          <a:xfrm rot="-90698">
            <a:off x="4684099" y="2197561"/>
            <a:ext cx="1860408" cy="4276800"/>
          </a:xfrm>
          <a:custGeom>
            <a:avLst/>
            <a:gdLst/>
            <a:ahLst/>
            <a:cxnLst/>
            <a:rect l="l" t="t" r="r" b="b"/>
            <a:pathLst>
              <a:path w="1860408" h="4276800">
                <a:moveTo>
                  <a:pt x="0" y="0"/>
                </a:moveTo>
                <a:lnTo>
                  <a:pt x="1860408" y="0"/>
                </a:lnTo>
                <a:lnTo>
                  <a:pt x="1860408" y="4276800"/>
                </a:lnTo>
                <a:lnTo>
                  <a:pt x="0" y="4276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5901493" y="2374207"/>
            <a:ext cx="1398201" cy="1099185"/>
          </a:xfrm>
          <a:prstGeom prst="rect">
            <a:avLst/>
          </a:prstGeom>
        </p:spPr>
        <p:txBody>
          <a:bodyPr lIns="0" tIns="0" rIns="0" bIns="0" rtlCol="0" anchor="t">
            <a:spAutoFit/>
          </a:bodyPr>
          <a:lstStyle/>
          <a:p>
            <a:pPr algn="ctr">
              <a:lnSpc>
                <a:spcPts val="2939"/>
              </a:lnSpc>
            </a:pPr>
            <a:r>
              <a:rPr lang="en-US" sz="2099" b="1">
                <a:solidFill>
                  <a:srgbClr val="000000"/>
                </a:solidFill>
                <a:latin typeface="Open Sans 2 Bold"/>
                <a:ea typeface="Open Sans 2 Bold"/>
                <a:cs typeface="Open Sans 2 Bold"/>
                <a:sym typeface="Open Sans 2 Bold"/>
              </a:rPr>
              <a:t>Year One to Year Two</a:t>
            </a:r>
          </a:p>
        </p:txBody>
      </p:sp>
      <p:grpSp>
        <p:nvGrpSpPr>
          <p:cNvPr id="6" name="Group 6"/>
          <p:cNvGrpSpPr/>
          <p:nvPr/>
        </p:nvGrpSpPr>
        <p:grpSpPr>
          <a:xfrm>
            <a:off x="5614303" y="7708198"/>
            <a:ext cx="1835164" cy="183516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41D"/>
            </a:solidFill>
            <a:ln w="19050" cap="sq">
              <a:solidFill>
                <a:srgbClr val="000000"/>
              </a:solidFill>
              <a:prstDash val="solid"/>
              <a:miter/>
            </a:ln>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1820"/>
                </a:lnSpc>
              </a:pPr>
              <a:r>
                <a:rPr lang="en-US" sz="1300" b="1">
                  <a:solidFill>
                    <a:srgbClr val="000000"/>
                  </a:solidFill>
                  <a:latin typeface="Open Sans 2 Bold"/>
                  <a:ea typeface="Open Sans 2 Bold"/>
                  <a:cs typeface="Open Sans 2 Bold"/>
                  <a:sym typeface="Open Sans 2 Bold"/>
                </a:rPr>
                <a:t>Oral composition</a:t>
              </a:r>
            </a:p>
          </p:txBody>
        </p:sp>
      </p:grpSp>
      <p:grpSp>
        <p:nvGrpSpPr>
          <p:cNvPr id="9" name="Group 9"/>
          <p:cNvGrpSpPr/>
          <p:nvPr/>
        </p:nvGrpSpPr>
        <p:grpSpPr>
          <a:xfrm>
            <a:off x="4310592" y="8531547"/>
            <a:ext cx="1835164" cy="183516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A68"/>
            </a:solidFill>
            <a:ln w="19050" cap="sq">
              <a:solidFill>
                <a:srgbClr val="000000"/>
              </a:solidFill>
              <a:prstDash val="solid"/>
              <a:miter/>
            </a:ln>
          </p:spPr>
          <p:txBody>
            <a:bodyPr/>
            <a:lstStyle/>
            <a:p>
              <a:endParaRPr lang="en-GB"/>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1820"/>
                </a:lnSpc>
              </a:pPr>
              <a:r>
                <a:rPr lang="en-US" sz="1300" b="1">
                  <a:solidFill>
                    <a:srgbClr val="000000"/>
                  </a:solidFill>
                  <a:latin typeface="Open Sans 2 Bold"/>
                  <a:ea typeface="Open Sans 2 Bold"/>
                  <a:cs typeface="Open Sans 2 Bold"/>
                  <a:sym typeface="Open Sans 2 Bold"/>
                </a:rPr>
                <a:t>Comprehension: hearing and reading</a:t>
              </a:r>
            </a:p>
          </p:txBody>
        </p:sp>
      </p:grpSp>
      <p:grpSp>
        <p:nvGrpSpPr>
          <p:cNvPr id="12" name="Group 12"/>
          <p:cNvGrpSpPr/>
          <p:nvPr/>
        </p:nvGrpSpPr>
        <p:grpSpPr>
          <a:xfrm>
            <a:off x="5228173" y="6364185"/>
            <a:ext cx="1835164" cy="183516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5534"/>
            </a:solidFill>
            <a:ln w="19050" cap="sq">
              <a:solidFill>
                <a:srgbClr val="000000"/>
              </a:solidFill>
              <a:prstDash val="solid"/>
              <a:miter/>
            </a:ln>
          </p:spPr>
          <p:txBody>
            <a:bodyPr/>
            <a:lstStyle/>
            <a:p>
              <a:endParaRPr lang="en-GB"/>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1820"/>
                </a:lnSpc>
              </a:pPr>
              <a:r>
                <a:rPr lang="en-US" sz="1300" b="1">
                  <a:solidFill>
                    <a:srgbClr val="000000"/>
                  </a:solidFill>
                  <a:latin typeface="Open Sans 2 Bold"/>
                  <a:ea typeface="Open Sans 2 Bold"/>
                  <a:cs typeface="Open Sans 2 Bold"/>
                  <a:sym typeface="Open Sans 2 Bold"/>
                </a:rPr>
                <a:t>Having ideas for writing</a:t>
              </a:r>
            </a:p>
          </p:txBody>
        </p:sp>
      </p:grpSp>
      <p:grpSp>
        <p:nvGrpSpPr>
          <p:cNvPr id="15" name="Group 15"/>
          <p:cNvGrpSpPr/>
          <p:nvPr/>
        </p:nvGrpSpPr>
        <p:grpSpPr>
          <a:xfrm>
            <a:off x="454731" y="9316823"/>
            <a:ext cx="4395164" cy="1049888"/>
            <a:chOff x="0" y="0"/>
            <a:chExt cx="1946632" cy="464999"/>
          </a:xfrm>
        </p:grpSpPr>
        <p:sp>
          <p:nvSpPr>
            <p:cNvPr id="16" name="Freeform 16"/>
            <p:cNvSpPr/>
            <p:nvPr/>
          </p:nvSpPr>
          <p:spPr>
            <a:xfrm>
              <a:off x="0" y="0"/>
              <a:ext cx="1946632" cy="464999"/>
            </a:xfrm>
            <a:custGeom>
              <a:avLst/>
              <a:gdLst/>
              <a:ahLst/>
              <a:cxnLst/>
              <a:rect l="l" t="t" r="r" b="b"/>
              <a:pathLst>
                <a:path w="1946632" h="464999">
                  <a:moveTo>
                    <a:pt x="973316" y="0"/>
                  </a:moveTo>
                  <a:cubicBezTo>
                    <a:pt x="435769" y="0"/>
                    <a:pt x="0" y="104094"/>
                    <a:pt x="0" y="232499"/>
                  </a:cubicBezTo>
                  <a:cubicBezTo>
                    <a:pt x="0" y="360905"/>
                    <a:pt x="435769" y="464999"/>
                    <a:pt x="973316" y="464999"/>
                  </a:cubicBezTo>
                  <a:cubicBezTo>
                    <a:pt x="1510864" y="464999"/>
                    <a:pt x="1946632" y="360905"/>
                    <a:pt x="1946632" y="232499"/>
                  </a:cubicBezTo>
                  <a:cubicBezTo>
                    <a:pt x="1946632" y="104094"/>
                    <a:pt x="1510864" y="0"/>
                    <a:pt x="973316" y="0"/>
                  </a:cubicBezTo>
                  <a:close/>
                </a:path>
              </a:pathLst>
            </a:custGeom>
            <a:solidFill>
              <a:srgbClr val="B2B3B2"/>
            </a:solidFill>
            <a:ln w="19050" cap="sq">
              <a:solidFill>
                <a:srgbClr val="000000"/>
              </a:solidFill>
              <a:prstDash val="solid"/>
              <a:miter/>
            </a:ln>
          </p:spPr>
          <p:txBody>
            <a:bodyPr/>
            <a:lstStyle/>
            <a:p>
              <a:endParaRPr lang="en-GB"/>
            </a:p>
          </p:txBody>
        </p:sp>
        <p:sp>
          <p:nvSpPr>
            <p:cNvPr id="17" name="TextBox 17"/>
            <p:cNvSpPr txBox="1"/>
            <p:nvPr/>
          </p:nvSpPr>
          <p:spPr>
            <a:xfrm>
              <a:off x="182497" y="5494"/>
              <a:ext cx="1581639" cy="415911"/>
            </a:xfrm>
            <a:prstGeom prst="rect">
              <a:avLst/>
            </a:prstGeom>
          </p:spPr>
          <p:txBody>
            <a:bodyPr lIns="50800" tIns="50800" rIns="50800" bIns="50800" rtlCol="0" anchor="ctr"/>
            <a:lstStyle/>
            <a:p>
              <a:pPr algn="ctr">
                <a:lnSpc>
                  <a:spcPts val="1820"/>
                </a:lnSpc>
              </a:pPr>
              <a:r>
                <a:rPr lang="en-US" sz="1300" b="1">
                  <a:solidFill>
                    <a:srgbClr val="000000"/>
                  </a:solidFill>
                  <a:latin typeface="Open Sans 2 Bold"/>
                  <a:ea typeface="Open Sans 2 Bold"/>
                  <a:cs typeface="Open Sans 2 Bold"/>
                  <a:sym typeface="Open Sans 2 Bold"/>
                </a:rPr>
                <a:t>Drawing from what they know already about character, events, story structure...</a:t>
              </a:r>
            </a:p>
          </p:txBody>
        </p:sp>
      </p:grpSp>
      <p:grpSp>
        <p:nvGrpSpPr>
          <p:cNvPr id="18" name="Group 18"/>
          <p:cNvGrpSpPr/>
          <p:nvPr/>
        </p:nvGrpSpPr>
        <p:grpSpPr>
          <a:xfrm>
            <a:off x="5376185" y="338602"/>
            <a:ext cx="1835164" cy="183516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a:ln w="19050" cap="sq">
              <a:solidFill>
                <a:srgbClr val="000000"/>
              </a:solidFill>
              <a:prstDash val="solid"/>
              <a:miter/>
            </a:ln>
          </p:spPr>
          <p:txBody>
            <a:bodyPr/>
            <a:lstStyle/>
            <a:p>
              <a:endParaRPr lang="en-GB"/>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1820"/>
                </a:lnSpc>
              </a:pPr>
              <a:r>
                <a:rPr lang="en-US" sz="1300" b="1">
                  <a:solidFill>
                    <a:srgbClr val="000000"/>
                  </a:solidFill>
                  <a:latin typeface="Open Sans 2 Bold"/>
                  <a:ea typeface="Open Sans 2 Bold"/>
                  <a:cs typeface="Open Sans 2 Bold"/>
                  <a:sym typeface="Open Sans 2 Bold"/>
                </a:rPr>
                <a:t>Accurate sentence punctuation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29545" y="6515504"/>
            <a:ext cx="1536075" cy="1267262"/>
          </a:xfrm>
          <a:custGeom>
            <a:avLst/>
            <a:gdLst/>
            <a:ahLst/>
            <a:cxnLst/>
            <a:rect l="l" t="t" r="r" b="b"/>
            <a:pathLst>
              <a:path w="1536075" h="1267262">
                <a:moveTo>
                  <a:pt x="0" y="0"/>
                </a:moveTo>
                <a:lnTo>
                  <a:pt x="1536075" y="0"/>
                </a:lnTo>
                <a:lnTo>
                  <a:pt x="1536075" y="1267262"/>
                </a:lnTo>
                <a:lnTo>
                  <a:pt x="0" y="1267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65685" y="2267629"/>
            <a:ext cx="928003" cy="1392875"/>
          </a:xfrm>
          <a:custGeom>
            <a:avLst/>
            <a:gdLst/>
            <a:ahLst/>
            <a:cxnLst/>
            <a:rect l="l" t="t" r="r" b="b"/>
            <a:pathLst>
              <a:path w="928003" h="1392875">
                <a:moveTo>
                  <a:pt x="0" y="0"/>
                </a:moveTo>
                <a:lnTo>
                  <a:pt x="928003" y="0"/>
                </a:lnTo>
                <a:lnTo>
                  <a:pt x="928003" y="1392874"/>
                </a:lnTo>
                <a:lnTo>
                  <a:pt x="0" y="13928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0" y="450788"/>
            <a:ext cx="7560000" cy="557986"/>
            <a:chOff x="0" y="0"/>
            <a:chExt cx="2709333" cy="199970"/>
          </a:xfrm>
        </p:grpSpPr>
        <p:sp>
          <p:nvSpPr>
            <p:cNvPr id="5" name="Freeform 5"/>
            <p:cNvSpPr/>
            <p:nvPr/>
          </p:nvSpPr>
          <p:spPr>
            <a:xfrm>
              <a:off x="0" y="0"/>
              <a:ext cx="2709333" cy="199970"/>
            </a:xfrm>
            <a:custGeom>
              <a:avLst/>
              <a:gdLst/>
              <a:ahLst/>
              <a:cxnLst/>
              <a:rect l="l" t="t" r="r" b="b"/>
              <a:pathLst>
                <a:path w="2709333" h="199970">
                  <a:moveTo>
                    <a:pt x="0" y="0"/>
                  </a:moveTo>
                  <a:lnTo>
                    <a:pt x="2709333" y="0"/>
                  </a:lnTo>
                  <a:lnTo>
                    <a:pt x="2709333" y="199970"/>
                  </a:lnTo>
                  <a:lnTo>
                    <a:pt x="0" y="199970"/>
                  </a:lnTo>
                  <a:close/>
                </a:path>
              </a:pathLst>
            </a:custGeom>
            <a:solidFill>
              <a:srgbClr val="1F4576"/>
            </a:solidFill>
          </p:spPr>
          <p:txBody>
            <a:bodyPr/>
            <a:lstStyle/>
            <a:p>
              <a:endParaRPr lang="en-GB"/>
            </a:p>
          </p:txBody>
        </p:sp>
        <p:sp>
          <p:nvSpPr>
            <p:cNvPr id="6" name="TextBox 6"/>
            <p:cNvSpPr txBox="1"/>
            <p:nvPr/>
          </p:nvSpPr>
          <p:spPr>
            <a:xfrm>
              <a:off x="0" y="-28575"/>
              <a:ext cx="2709333" cy="228545"/>
            </a:xfrm>
            <a:prstGeom prst="rect">
              <a:avLst/>
            </a:prstGeom>
          </p:spPr>
          <p:txBody>
            <a:bodyPr lIns="50800" tIns="50800" rIns="50800" bIns="50800" rtlCol="0" anchor="ctr"/>
            <a:lstStyle/>
            <a:p>
              <a:pPr algn="ctr">
                <a:lnSpc>
                  <a:spcPts val="2239"/>
                </a:lnSpc>
              </a:pPr>
              <a:endParaRPr/>
            </a:p>
          </p:txBody>
        </p:sp>
      </p:grpSp>
      <p:sp>
        <p:nvSpPr>
          <p:cNvPr id="7" name="TextBox 7"/>
          <p:cNvSpPr txBox="1"/>
          <p:nvPr/>
        </p:nvSpPr>
        <p:spPr>
          <a:xfrm>
            <a:off x="540898" y="448177"/>
            <a:ext cx="7560000" cy="506058"/>
          </a:xfrm>
          <a:prstGeom prst="rect">
            <a:avLst/>
          </a:prstGeom>
        </p:spPr>
        <p:txBody>
          <a:bodyPr lIns="0" tIns="0" rIns="0" bIns="0" rtlCol="0" anchor="t">
            <a:spAutoFit/>
          </a:bodyPr>
          <a:lstStyle/>
          <a:p>
            <a:pPr algn="ctr">
              <a:lnSpc>
                <a:spcPts val="4130"/>
              </a:lnSpc>
            </a:pPr>
            <a:r>
              <a:rPr lang="en-US" sz="2950">
                <a:solidFill>
                  <a:srgbClr val="FFFFFF"/>
                </a:solidFill>
                <a:latin typeface="Open Sans 2"/>
                <a:ea typeface="Open Sans 2"/>
                <a:cs typeface="Open Sans 2"/>
                <a:sym typeface="Open Sans 2"/>
              </a:rPr>
              <a:t>Helping</a:t>
            </a:r>
            <a:r>
              <a:rPr lang="en-US" sz="2950" b="1">
                <a:solidFill>
                  <a:srgbClr val="FFFFFF"/>
                </a:solidFill>
                <a:latin typeface="Open Sans 2 Bold"/>
                <a:ea typeface="Open Sans 2 Bold"/>
                <a:cs typeface="Open Sans 2 Bold"/>
                <a:sym typeface="Open Sans 2 Bold"/>
              </a:rPr>
              <a:t> </a:t>
            </a:r>
            <a:r>
              <a:rPr lang="en-US" sz="2950" b="1" i="1">
                <a:solidFill>
                  <a:srgbClr val="FFFFFF"/>
                </a:solidFill>
                <a:latin typeface="Open Sans 2 Bold Italics"/>
                <a:ea typeface="Open Sans 2 Bold Italics"/>
                <a:cs typeface="Open Sans 2 Bold Italics"/>
                <a:sym typeface="Open Sans 2 Bold Italics"/>
              </a:rPr>
              <a:t>all</a:t>
            </a:r>
            <a:r>
              <a:rPr lang="en-US" sz="2950">
                <a:solidFill>
                  <a:srgbClr val="FFFFFF"/>
                </a:solidFill>
                <a:latin typeface="Open Sans 2"/>
                <a:ea typeface="Open Sans 2"/>
                <a:cs typeface="Open Sans 2"/>
                <a:sym typeface="Open Sans 2"/>
              </a:rPr>
              <a:t> pupils to learn</a:t>
            </a:r>
          </a:p>
        </p:txBody>
      </p:sp>
      <p:grpSp>
        <p:nvGrpSpPr>
          <p:cNvPr id="10" name="Group 10"/>
          <p:cNvGrpSpPr/>
          <p:nvPr/>
        </p:nvGrpSpPr>
        <p:grpSpPr>
          <a:xfrm>
            <a:off x="3380251" y="3798057"/>
            <a:ext cx="3888422" cy="1370141"/>
            <a:chOff x="0" y="0"/>
            <a:chExt cx="1393523" cy="491028"/>
          </a:xfrm>
        </p:grpSpPr>
        <p:sp>
          <p:nvSpPr>
            <p:cNvPr id="11" name="Freeform 11"/>
            <p:cNvSpPr/>
            <p:nvPr/>
          </p:nvSpPr>
          <p:spPr>
            <a:xfrm>
              <a:off x="0" y="0"/>
              <a:ext cx="1393522" cy="491028"/>
            </a:xfrm>
            <a:custGeom>
              <a:avLst/>
              <a:gdLst/>
              <a:ahLst/>
              <a:cxnLst/>
              <a:rect l="l" t="t" r="r" b="b"/>
              <a:pathLst>
                <a:path w="1393522" h="491028">
                  <a:moveTo>
                    <a:pt x="0" y="0"/>
                  </a:moveTo>
                  <a:lnTo>
                    <a:pt x="1393522" y="0"/>
                  </a:lnTo>
                  <a:lnTo>
                    <a:pt x="1393522" y="491028"/>
                  </a:lnTo>
                  <a:lnTo>
                    <a:pt x="0" y="491028"/>
                  </a:lnTo>
                  <a:close/>
                </a:path>
              </a:pathLst>
            </a:custGeom>
            <a:solidFill>
              <a:srgbClr val="1F4576"/>
            </a:solidFill>
          </p:spPr>
          <p:txBody>
            <a:bodyPr/>
            <a:lstStyle/>
            <a:p>
              <a:endParaRPr lang="en-GB"/>
            </a:p>
          </p:txBody>
        </p:sp>
        <p:sp>
          <p:nvSpPr>
            <p:cNvPr id="12" name="TextBox 12"/>
            <p:cNvSpPr txBox="1"/>
            <p:nvPr/>
          </p:nvSpPr>
          <p:spPr>
            <a:xfrm>
              <a:off x="0" y="-19050"/>
              <a:ext cx="1393523" cy="510078"/>
            </a:xfrm>
            <a:prstGeom prst="rect">
              <a:avLst/>
            </a:prstGeom>
          </p:spPr>
          <p:txBody>
            <a:bodyPr lIns="50800" tIns="50800" rIns="50800" bIns="50800" rtlCol="0" anchor="ctr"/>
            <a:lstStyle/>
            <a:p>
              <a:pPr algn="l">
                <a:lnSpc>
                  <a:spcPts val="1679"/>
                </a:lnSpc>
              </a:pPr>
              <a:r>
                <a:rPr lang="en-US" sz="1200" dirty="0">
                  <a:solidFill>
                    <a:srgbClr val="FFFFFF"/>
                  </a:solidFill>
                  <a:latin typeface="Open Sans 2"/>
                  <a:ea typeface="Open Sans 2"/>
                  <a:cs typeface="Open Sans 2"/>
                  <a:sym typeface="Open Sans 2"/>
                </a:rPr>
                <a:t>Adults at English Martyrs’ Catholic Primary School:</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notice what children know and can do.</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know the curriculum planning in advance.</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ensure all children (including those who are quieter), experience enough planned and incidental interactions to learn what they need.</a:t>
              </a:r>
            </a:p>
          </p:txBody>
        </p:sp>
      </p:grpSp>
      <p:sp>
        <p:nvSpPr>
          <p:cNvPr id="15" name="Freeform 15"/>
          <p:cNvSpPr/>
          <p:nvPr/>
        </p:nvSpPr>
        <p:spPr>
          <a:xfrm rot="-1297363">
            <a:off x="660242" y="3689056"/>
            <a:ext cx="588990" cy="1464506"/>
          </a:xfrm>
          <a:custGeom>
            <a:avLst/>
            <a:gdLst/>
            <a:ahLst/>
            <a:cxnLst/>
            <a:rect l="l" t="t" r="r" b="b"/>
            <a:pathLst>
              <a:path w="588990" h="1464506">
                <a:moveTo>
                  <a:pt x="0" y="0"/>
                </a:moveTo>
                <a:lnTo>
                  <a:pt x="588990" y="0"/>
                </a:lnTo>
                <a:lnTo>
                  <a:pt x="588990" y="1464506"/>
                </a:lnTo>
                <a:lnTo>
                  <a:pt x="0" y="14645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6" name="Group 16"/>
          <p:cNvGrpSpPr/>
          <p:nvPr/>
        </p:nvGrpSpPr>
        <p:grpSpPr>
          <a:xfrm>
            <a:off x="193906" y="6493884"/>
            <a:ext cx="5364701" cy="1579654"/>
            <a:chOff x="0" y="0"/>
            <a:chExt cx="1922588" cy="566112"/>
          </a:xfrm>
        </p:grpSpPr>
        <p:sp>
          <p:nvSpPr>
            <p:cNvPr id="17" name="Freeform 17"/>
            <p:cNvSpPr/>
            <p:nvPr/>
          </p:nvSpPr>
          <p:spPr>
            <a:xfrm>
              <a:off x="0" y="0"/>
              <a:ext cx="1922587" cy="566112"/>
            </a:xfrm>
            <a:custGeom>
              <a:avLst/>
              <a:gdLst/>
              <a:ahLst/>
              <a:cxnLst/>
              <a:rect l="l" t="t" r="r" b="b"/>
              <a:pathLst>
                <a:path w="1922587" h="566112">
                  <a:moveTo>
                    <a:pt x="0" y="0"/>
                  </a:moveTo>
                  <a:lnTo>
                    <a:pt x="1922587" y="0"/>
                  </a:lnTo>
                  <a:lnTo>
                    <a:pt x="1922587" y="566112"/>
                  </a:lnTo>
                  <a:lnTo>
                    <a:pt x="0" y="566112"/>
                  </a:lnTo>
                  <a:close/>
                </a:path>
              </a:pathLst>
            </a:custGeom>
            <a:solidFill>
              <a:srgbClr val="1F4576"/>
            </a:solidFill>
          </p:spPr>
          <p:txBody>
            <a:bodyPr/>
            <a:lstStyle/>
            <a:p>
              <a:endParaRPr lang="en-GB"/>
            </a:p>
          </p:txBody>
        </p:sp>
        <p:sp>
          <p:nvSpPr>
            <p:cNvPr id="18" name="TextBox 18"/>
            <p:cNvSpPr txBox="1"/>
            <p:nvPr/>
          </p:nvSpPr>
          <p:spPr>
            <a:xfrm>
              <a:off x="0" y="-19050"/>
              <a:ext cx="1922588" cy="585162"/>
            </a:xfrm>
            <a:prstGeom prst="rect">
              <a:avLst/>
            </a:prstGeom>
          </p:spPr>
          <p:txBody>
            <a:bodyPr lIns="50800" tIns="50800" rIns="50800" bIns="50800" rtlCol="0" anchor="ctr"/>
            <a:lstStyle/>
            <a:p>
              <a:pPr algn="l">
                <a:lnSpc>
                  <a:spcPts val="1679"/>
                </a:lnSpc>
              </a:pPr>
              <a:r>
                <a:rPr lang="en-US" sz="1200" dirty="0">
                  <a:solidFill>
                    <a:srgbClr val="FFFFFF"/>
                  </a:solidFill>
                  <a:latin typeface="Open Sans 2"/>
                  <a:ea typeface="Open Sans 2"/>
                  <a:cs typeface="Open Sans 2"/>
                  <a:sym typeface="Open Sans 2"/>
                </a:rPr>
                <a:t>Adults at English Martyrs’ Catholic Primary School:</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use dictation as a regular part of their phonics lessons, supporting pupils to transfer sounds into writing.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use dictation as part of writing lessons and when supporting pupils to write in continuous provision. This enables the teacher to influence the content of the writing, linking it closely with the phonics knowledge of the child.</a:t>
              </a:r>
            </a:p>
          </p:txBody>
        </p:sp>
      </p:grpSp>
      <p:sp>
        <p:nvSpPr>
          <p:cNvPr id="21" name="TextBox 21"/>
          <p:cNvSpPr txBox="1"/>
          <p:nvPr/>
        </p:nvSpPr>
        <p:spPr>
          <a:xfrm>
            <a:off x="291327" y="1529902"/>
            <a:ext cx="6977346" cy="617108"/>
          </a:xfrm>
          <a:prstGeom prst="rect">
            <a:avLst/>
          </a:prstGeom>
        </p:spPr>
        <p:txBody>
          <a:bodyPr lIns="0" tIns="0" rIns="0" bIns="0" rtlCol="0" anchor="t">
            <a:spAutoFit/>
          </a:bodyPr>
          <a:lstStyle/>
          <a:p>
            <a:pPr algn="l">
              <a:lnSpc>
                <a:spcPts val="1679"/>
              </a:lnSpc>
            </a:pPr>
            <a:r>
              <a:rPr lang="en-US" sz="1200">
                <a:solidFill>
                  <a:srgbClr val="000000"/>
                </a:solidFill>
                <a:latin typeface="Open Sans 2"/>
                <a:ea typeface="Open Sans 2"/>
                <a:cs typeface="Open Sans 2"/>
                <a:sym typeface="Open Sans 2"/>
              </a:rPr>
              <a:t>Whilst our work to ensure we are establishing strong foundations for later success will benefit all pupils, it is particularly important for those whose early learning has been limited. In doing so, we follow some key teaching principles. </a:t>
            </a:r>
          </a:p>
        </p:txBody>
      </p:sp>
      <p:sp>
        <p:nvSpPr>
          <p:cNvPr id="22" name="TextBox 22"/>
          <p:cNvSpPr txBox="1"/>
          <p:nvPr/>
        </p:nvSpPr>
        <p:spPr>
          <a:xfrm>
            <a:off x="1468768" y="2386418"/>
            <a:ext cx="5799905" cy="1245647"/>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Role of the adult in developing children’s spoken language:</a:t>
            </a:r>
          </a:p>
          <a:p>
            <a:pPr marL="259080" lvl="1" indent="-129540" algn="l">
              <a:lnSpc>
                <a:spcPts val="1679"/>
              </a:lnSpc>
              <a:buFont typeface="Arial"/>
              <a:buChar char="•"/>
            </a:pPr>
            <a:r>
              <a:rPr lang="en-US" sz="1200">
                <a:solidFill>
                  <a:srgbClr val="1F4576"/>
                </a:solidFill>
                <a:latin typeface="Open Sans 2"/>
                <a:ea typeface="Open Sans 2"/>
                <a:cs typeface="Open Sans 2"/>
                <a:sym typeface="Open Sans 2"/>
              </a:rPr>
              <a:t>the rate at which children develop their language depends on the quality and quantity of interactions with adults.</a:t>
            </a:r>
          </a:p>
          <a:p>
            <a:pPr marL="259080" lvl="1" indent="-129540" algn="l">
              <a:lnSpc>
                <a:spcPts val="1679"/>
              </a:lnSpc>
              <a:buFont typeface="Arial"/>
              <a:buChar char="•"/>
            </a:pPr>
            <a:r>
              <a:rPr lang="en-US" sz="1200">
                <a:solidFill>
                  <a:srgbClr val="1F4576"/>
                </a:solidFill>
                <a:latin typeface="Open Sans 2"/>
                <a:ea typeface="Open Sans 2"/>
                <a:cs typeface="Open Sans 2"/>
                <a:sym typeface="Open Sans 2"/>
              </a:rPr>
              <a:t>children start school life with different levels of language understanding and communication literacy.</a:t>
            </a:r>
          </a:p>
          <a:p>
            <a:pPr marL="259080" lvl="1" indent="-129540" algn="l">
              <a:lnSpc>
                <a:spcPts val="1679"/>
              </a:lnSpc>
              <a:buFont typeface="Arial"/>
              <a:buChar char="•"/>
            </a:pPr>
            <a:r>
              <a:rPr lang="en-US" sz="1200">
                <a:solidFill>
                  <a:srgbClr val="1F4576"/>
                </a:solidFill>
                <a:latin typeface="Open Sans 2"/>
                <a:ea typeface="Open Sans 2"/>
                <a:cs typeface="Open Sans 2"/>
                <a:sym typeface="Open Sans 2"/>
              </a:rPr>
              <a:t>where there are gaps, support is needed to develop spoken language</a:t>
            </a:r>
          </a:p>
        </p:txBody>
      </p:sp>
      <p:sp>
        <p:nvSpPr>
          <p:cNvPr id="23" name="TextBox 23"/>
          <p:cNvSpPr txBox="1"/>
          <p:nvPr/>
        </p:nvSpPr>
        <p:spPr>
          <a:xfrm>
            <a:off x="3247121" y="5160828"/>
            <a:ext cx="4154683" cy="353998"/>
          </a:xfrm>
          <a:prstGeom prst="rect">
            <a:avLst/>
          </a:prstGeom>
        </p:spPr>
        <p:txBody>
          <a:bodyPr lIns="0" tIns="0" rIns="0" bIns="0" rtlCol="0" anchor="t">
            <a:spAutoFit/>
          </a:bodyPr>
          <a:lstStyle/>
          <a:p>
            <a:pPr algn="ctr">
              <a:lnSpc>
                <a:spcPts val="2538"/>
              </a:lnSpc>
            </a:pPr>
            <a:r>
              <a:rPr lang="en-US" sz="1813" spc="155">
                <a:solidFill>
                  <a:srgbClr val="000000"/>
                </a:solidFill>
                <a:latin typeface="Absolutely Sharp "/>
                <a:ea typeface="Absolutely Sharp "/>
                <a:cs typeface="Absolutely Sharp "/>
                <a:sym typeface="Absolutely Sharp "/>
              </a:rPr>
              <a:t>Every interaction is a teaching moment.</a:t>
            </a:r>
          </a:p>
        </p:txBody>
      </p:sp>
      <p:sp>
        <p:nvSpPr>
          <p:cNvPr id="24" name="TextBox 24"/>
          <p:cNvSpPr txBox="1"/>
          <p:nvPr/>
        </p:nvSpPr>
        <p:spPr>
          <a:xfrm>
            <a:off x="5911851" y="7754191"/>
            <a:ext cx="1163730" cy="287130"/>
          </a:xfrm>
          <a:prstGeom prst="rect">
            <a:avLst/>
          </a:prstGeom>
        </p:spPr>
        <p:txBody>
          <a:bodyPr wrap="square" lIns="0" tIns="0" rIns="0" bIns="0" rtlCol="0" anchor="t">
            <a:spAutoFit/>
          </a:bodyPr>
          <a:lstStyle/>
          <a:p>
            <a:pPr algn="ctr">
              <a:lnSpc>
                <a:spcPts val="2380"/>
              </a:lnSpc>
            </a:pPr>
            <a:r>
              <a:rPr lang="en-US" sz="1700" b="1">
                <a:solidFill>
                  <a:srgbClr val="000000"/>
                </a:solidFill>
                <a:latin typeface="Open Sans 2 Bold"/>
                <a:ea typeface="Open Sans 2 Bold"/>
                <a:cs typeface="Open Sans 2 Bold"/>
                <a:sym typeface="Open Sans 2 Bold"/>
              </a:rPr>
              <a:t>Dictation</a:t>
            </a:r>
          </a:p>
        </p:txBody>
      </p:sp>
      <p:sp>
        <p:nvSpPr>
          <p:cNvPr id="25" name="TextBox 25"/>
          <p:cNvSpPr txBox="1"/>
          <p:nvPr/>
        </p:nvSpPr>
        <p:spPr>
          <a:xfrm>
            <a:off x="193906" y="5716950"/>
            <a:ext cx="7207898" cy="617108"/>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Role of dictation:</a:t>
            </a:r>
          </a:p>
          <a:p>
            <a:pPr algn="l">
              <a:lnSpc>
                <a:spcPts val="1679"/>
              </a:lnSpc>
            </a:pPr>
            <a:r>
              <a:rPr lang="en-US" sz="1200">
                <a:solidFill>
                  <a:srgbClr val="1F4576"/>
                </a:solidFill>
                <a:latin typeface="Open Sans 2"/>
                <a:ea typeface="Open Sans 2"/>
                <a:cs typeface="Open Sans 2"/>
                <a:sym typeface="Open Sans 2"/>
              </a:rPr>
              <a:t>The curriculum for Y1 and Y2 sets out an expectation for children to write from memory simple sentences dictated by the teacher that include words using their current phonics knowledge.</a:t>
            </a:r>
          </a:p>
        </p:txBody>
      </p:sp>
      <p:sp>
        <p:nvSpPr>
          <p:cNvPr id="26" name="TextBox 26"/>
          <p:cNvSpPr txBox="1"/>
          <p:nvPr/>
        </p:nvSpPr>
        <p:spPr>
          <a:xfrm>
            <a:off x="3093155" y="8376238"/>
            <a:ext cx="4174814" cy="617108"/>
          </a:xfrm>
          <a:prstGeom prst="rect">
            <a:avLst/>
          </a:prstGeom>
        </p:spPr>
        <p:txBody>
          <a:bodyPr lIns="0" tIns="0" rIns="0" bIns="0" rtlCol="0" anchor="t">
            <a:spAutoFit/>
          </a:bodyPr>
          <a:lstStyle/>
          <a:p>
            <a:pPr algn="l">
              <a:lnSpc>
                <a:spcPts val="1679"/>
              </a:lnSpc>
            </a:pPr>
            <a:r>
              <a:rPr lang="en-US" sz="1200" b="1">
                <a:solidFill>
                  <a:srgbClr val="1F4576"/>
                </a:solidFill>
                <a:latin typeface="Open Sans 2 Bold"/>
                <a:ea typeface="Open Sans 2 Bold"/>
                <a:cs typeface="Open Sans 2 Bold"/>
                <a:sym typeface="Open Sans 2 Bold"/>
              </a:rPr>
              <a:t>Parent Partnerships:</a:t>
            </a:r>
          </a:p>
          <a:p>
            <a:pPr algn="l">
              <a:lnSpc>
                <a:spcPts val="1679"/>
              </a:lnSpc>
            </a:pPr>
            <a:r>
              <a:rPr lang="en-US" sz="1200">
                <a:solidFill>
                  <a:srgbClr val="1F4576"/>
                </a:solidFill>
                <a:latin typeface="Open Sans 2"/>
                <a:ea typeface="Open Sans 2"/>
                <a:cs typeface="Open Sans 2"/>
                <a:sym typeface="Open Sans 2"/>
              </a:rPr>
              <a:t>Involving parents, as the first educators of their child, is exceptionally important to us.</a:t>
            </a:r>
          </a:p>
        </p:txBody>
      </p:sp>
      <p:grpSp>
        <p:nvGrpSpPr>
          <p:cNvPr id="27" name="Group 27"/>
          <p:cNvGrpSpPr/>
          <p:nvPr/>
        </p:nvGrpSpPr>
        <p:grpSpPr>
          <a:xfrm>
            <a:off x="3093155" y="9121202"/>
            <a:ext cx="4308648" cy="1370141"/>
            <a:chOff x="0" y="0"/>
            <a:chExt cx="1544122" cy="491028"/>
          </a:xfrm>
        </p:grpSpPr>
        <p:sp>
          <p:nvSpPr>
            <p:cNvPr id="28" name="Freeform 28"/>
            <p:cNvSpPr/>
            <p:nvPr/>
          </p:nvSpPr>
          <p:spPr>
            <a:xfrm>
              <a:off x="0" y="0"/>
              <a:ext cx="1544122" cy="491028"/>
            </a:xfrm>
            <a:custGeom>
              <a:avLst/>
              <a:gdLst/>
              <a:ahLst/>
              <a:cxnLst/>
              <a:rect l="l" t="t" r="r" b="b"/>
              <a:pathLst>
                <a:path w="1544122" h="491028">
                  <a:moveTo>
                    <a:pt x="0" y="0"/>
                  </a:moveTo>
                  <a:lnTo>
                    <a:pt x="1544122" y="0"/>
                  </a:lnTo>
                  <a:lnTo>
                    <a:pt x="1544122" y="491028"/>
                  </a:lnTo>
                  <a:lnTo>
                    <a:pt x="0" y="491028"/>
                  </a:lnTo>
                  <a:close/>
                </a:path>
              </a:pathLst>
            </a:custGeom>
            <a:solidFill>
              <a:srgbClr val="1F4576"/>
            </a:solidFill>
          </p:spPr>
          <p:txBody>
            <a:bodyPr/>
            <a:lstStyle/>
            <a:p>
              <a:endParaRPr lang="en-GB"/>
            </a:p>
          </p:txBody>
        </p:sp>
        <p:sp>
          <p:nvSpPr>
            <p:cNvPr id="29" name="TextBox 29"/>
            <p:cNvSpPr txBox="1"/>
            <p:nvPr/>
          </p:nvSpPr>
          <p:spPr>
            <a:xfrm>
              <a:off x="0" y="-19050"/>
              <a:ext cx="1544122" cy="510078"/>
            </a:xfrm>
            <a:prstGeom prst="rect">
              <a:avLst/>
            </a:prstGeom>
          </p:spPr>
          <p:txBody>
            <a:bodyPr lIns="50800" tIns="50800" rIns="50800" bIns="50800" rtlCol="0" anchor="ctr"/>
            <a:lstStyle/>
            <a:p>
              <a:pPr algn="l">
                <a:lnSpc>
                  <a:spcPts val="1679"/>
                </a:lnSpc>
              </a:pPr>
              <a:r>
                <a:rPr lang="en-US" sz="1200" dirty="0">
                  <a:solidFill>
                    <a:srgbClr val="FFFFFF"/>
                  </a:solidFill>
                  <a:latin typeface="Open Sans 2"/>
                  <a:ea typeface="Open Sans 2"/>
                  <a:cs typeface="Open Sans 2"/>
                  <a:sym typeface="Open Sans 2"/>
                </a:rPr>
                <a:t>Adults at English Martyrs’ Catholic Primary School: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engage with parents, informing them of how they can best help their child to progress with their learning. Sharing clarity of expectations and strategies that will help rather than hinder pupil learning. </a:t>
              </a:r>
            </a:p>
            <a:p>
              <a:pPr marL="259080" lvl="1" indent="-129540" algn="l">
                <a:lnSpc>
                  <a:spcPts val="1679"/>
                </a:lnSpc>
                <a:buFont typeface="Arial"/>
                <a:buChar char="•"/>
              </a:pPr>
              <a:r>
                <a:rPr lang="en-US" sz="1200" dirty="0">
                  <a:solidFill>
                    <a:srgbClr val="FFFFFF"/>
                  </a:solidFill>
                  <a:latin typeface="Open Sans 2"/>
                  <a:ea typeface="Open Sans 2"/>
                  <a:cs typeface="Open Sans 2"/>
                  <a:sym typeface="Open Sans 2"/>
                </a:rPr>
                <a:t>Regularly communicate what the children are learning. </a:t>
              </a:r>
            </a:p>
          </p:txBody>
        </p:sp>
      </p:grpSp>
      <p:sp>
        <p:nvSpPr>
          <p:cNvPr id="30" name="Oval 29">
            <a:extLst>
              <a:ext uri="{FF2B5EF4-FFF2-40B4-BE49-F238E27FC236}">
                <a16:creationId xmlns:a16="http://schemas.microsoft.com/office/drawing/2014/main" id="{B3527C5E-BD32-F44F-6B27-AB3F88B906AD}"/>
              </a:ext>
            </a:extLst>
          </p:cNvPr>
          <p:cNvSpPr/>
          <p:nvPr/>
        </p:nvSpPr>
        <p:spPr>
          <a:xfrm>
            <a:off x="291327" y="165100"/>
            <a:ext cx="1353323" cy="122681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School Badge</a:t>
            </a:r>
          </a:p>
        </p:txBody>
      </p:sp>
      <p:sp>
        <p:nvSpPr>
          <p:cNvPr id="33" name="Rectangle 32">
            <a:extLst>
              <a:ext uri="{FF2B5EF4-FFF2-40B4-BE49-F238E27FC236}">
                <a16:creationId xmlns:a16="http://schemas.microsoft.com/office/drawing/2014/main" id="{F54DE748-64C1-B6ED-FFC1-8E448720EE9C}"/>
              </a:ext>
            </a:extLst>
          </p:cNvPr>
          <p:cNvSpPr/>
          <p:nvPr/>
        </p:nvSpPr>
        <p:spPr>
          <a:xfrm>
            <a:off x="288530" y="8340241"/>
            <a:ext cx="2499119" cy="21511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image linked to parent partnership</a:t>
            </a:r>
          </a:p>
        </p:txBody>
      </p:sp>
      <p:sp>
        <p:nvSpPr>
          <p:cNvPr id="34" name="Rectangle 33">
            <a:extLst>
              <a:ext uri="{FF2B5EF4-FFF2-40B4-BE49-F238E27FC236}">
                <a16:creationId xmlns:a16="http://schemas.microsoft.com/office/drawing/2014/main" id="{08A5F1E4-C6A9-1BEE-675E-0C1863EEF1B3}"/>
              </a:ext>
            </a:extLst>
          </p:cNvPr>
          <p:cNvSpPr/>
          <p:nvPr/>
        </p:nvSpPr>
        <p:spPr>
          <a:xfrm>
            <a:off x="1643789" y="3798057"/>
            <a:ext cx="1585016" cy="161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Insert image linked to role of adult</a:t>
            </a:r>
          </a:p>
        </p:txBody>
      </p:sp>
      <p:pic>
        <p:nvPicPr>
          <p:cNvPr id="31" name="Picture 30">
            <a:extLst>
              <a:ext uri="{FF2B5EF4-FFF2-40B4-BE49-F238E27FC236}">
                <a16:creationId xmlns:a16="http://schemas.microsoft.com/office/drawing/2014/main" id="{939083F1-6176-4F60-B2E2-9ED86D3BB18C}"/>
              </a:ext>
            </a:extLst>
          </p:cNvPr>
          <p:cNvPicPr>
            <a:picLocks noChangeAspect="1"/>
          </p:cNvPicPr>
          <p:nvPr/>
        </p:nvPicPr>
        <p:blipFill>
          <a:blip r:embed="rId8"/>
          <a:stretch>
            <a:fillRect/>
          </a:stretch>
        </p:blipFill>
        <p:spPr>
          <a:xfrm>
            <a:off x="596400" y="395110"/>
            <a:ext cx="716674" cy="815788"/>
          </a:xfrm>
          <a:prstGeom prst="rect">
            <a:avLst/>
          </a:prstGeom>
        </p:spPr>
      </p:pic>
      <p:pic>
        <p:nvPicPr>
          <p:cNvPr id="8" name="Picture 7">
            <a:extLst>
              <a:ext uri="{FF2B5EF4-FFF2-40B4-BE49-F238E27FC236}">
                <a16:creationId xmlns:a16="http://schemas.microsoft.com/office/drawing/2014/main" id="{F43DEE04-96A0-4EA0-8650-59B62F35319C}"/>
              </a:ext>
            </a:extLst>
          </p:cNvPr>
          <p:cNvPicPr>
            <a:picLocks noChangeAspect="1"/>
          </p:cNvPicPr>
          <p:nvPr/>
        </p:nvPicPr>
        <p:blipFill>
          <a:blip r:embed="rId9"/>
          <a:stretch>
            <a:fillRect/>
          </a:stretch>
        </p:blipFill>
        <p:spPr>
          <a:xfrm>
            <a:off x="1643789" y="3815962"/>
            <a:ext cx="1585016" cy="1598288"/>
          </a:xfrm>
          <a:prstGeom prst="rect">
            <a:avLst/>
          </a:prstGeom>
          <a:ln w="38100">
            <a:solidFill>
              <a:schemeClr val="tx1"/>
            </a:solidFill>
          </a:ln>
        </p:spPr>
      </p:pic>
      <p:pic>
        <p:nvPicPr>
          <p:cNvPr id="9" name="Picture 8">
            <a:extLst>
              <a:ext uri="{FF2B5EF4-FFF2-40B4-BE49-F238E27FC236}">
                <a16:creationId xmlns:a16="http://schemas.microsoft.com/office/drawing/2014/main" id="{2C39C9FE-4FC9-4397-B4B0-E480AE1127B6}"/>
              </a:ext>
            </a:extLst>
          </p:cNvPr>
          <p:cNvPicPr>
            <a:picLocks noChangeAspect="1"/>
          </p:cNvPicPr>
          <p:nvPr/>
        </p:nvPicPr>
        <p:blipFill>
          <a:blip r:embed="rId10"/>
          <a:stretch>
            <a:fillRect/>
          </a:stretch>
        </p:blipFill>
        <p:spPr>
          <a:xfrm>
            <a:off x="288530" y="8140401"/>
            <a:ext cx="2521964" cy="2405821"/>
          </a:xfrm>
          <a:prstGeom prst="rect">
            <a:avLst/>
          </a:prstGeom>
          <a:ln w="3810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3B2B7AC34344ABD6EA3F17C8E6461" ma:contentTypeVersion="17" ma:contentTypeDescription="Create a new document." ma:contentTypeScope="" ma:versionID="280a5488bbfd1b9effa644e5a17b0732">
  <xsd:schema xmlns:xsd="http://www.w3.org/2001/XMLSchema" xmlns:xs="http://www.w3.org/2001/XMLSchema" xmlns:p="http://schemas.microsoft.com/office/2006/metadata/properties" xmlns:ns2="6d0711ed-8ce9-453f-a2c2-d643711c3085" xmlns:ns3="61f0106b-0cbb-4aa8-8c1c-33e123787f3f" targetNamespace="http://schemas.microsoft.com/office/2006/metadata/properties" ma:root="true" ma:fieldsID="3c061b4f8cb407f00cae7690e313b3dc" ns2:_="" ns3:_="">
    <xsd:import namespace="6d0711ed-8ce9-453f-a2c2-d643711c3085"/>
    <xsd:import namespace="61f0106b-0cbb-4aa8-8c1c-33e123787f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0711ed-8ce9-453f-a2c2-d643711c3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048cd5e-80d7-43cd-959c-e6f0153a1bd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f0106b-0cbb-4aa8-8c1c-33e123787f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9f30e0a-e47e-4929-99d5-8c591e5d0fd7}" ma:internalName="TaxCatchAll" ma:showField="CatchAllData" ma:web="61f0106b-0cbb-4aa8-8c1c-33e123787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0711ed-8ce9-453f-a2c2-d643711c3085">
      <Terms xmlns="http://schemas.microsoft.com/office/infopath/2007/PartnerControls"/>
    </lcf76f155ced4ddcb4097134ff3c332f>
    <TaxCatchAll xmlns="61f0106b-0cbb-4aa8-8c1c-33e123787f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B0B6B1-648B-41B4-A9AA-D3DDCD469659}">
  <ds:schemaRefs>
    <ds:schemaRef ds:uri="61f0106b-0cbb-4aa8-8c1c-33e123787f3f"/>
    <ds:schemaRef ds:uri="6d0711ed-8ce9-453f-a2c2-d643711c30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6B9D24-AE6C-463C-A87E-EFB719126648}">
  <ds:schemaRefs>
    <ds:schemaRef ds:uri="http://schemas.microsoft.com/office/infopath/2007/PartnerControls"/>
    <ds:schemaRef ds:uri="http://purl.org/dc/elements/1.1/"/>
    <ds:schemaRef ds:uri="6d0711ed-8ce9-453f-a2c2-d643711c3085"/>
    <ds:schemaRef ds:uri="http://schemas.microsoft.com/office/2006/documentManagement/types"/>
    <ds:schemaRef ds:uri="http://schemas.microsoft.com/office/2006/metadata/properties"/>
    <ds:schemaRef ds:uri="61f0106b-0cbb-4aa8-8c1c-33e123787f3f"/>
    <ds:schemaRef ds:uri="http://purl.org/dc/term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C98A49-084F-4CD4-A1DE-920B53C27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2492</Words>
  <Application>Microsoft Office PowerPoint</Application>
  <PresentationFormat>Custom</PresentationFormat>
  <Paragraphs>197</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Calibri</vt:lpstr>
      <vt:lpstr>Open Sans 2 Bold</vt:lpstr>
      <vt:lpstr>Open Sans 2</vt:lpstr>
      <vt:lpstr>Open Sans 1 Bold</vt:lpstr>
      <vt:lpstr>Arial</vt:lpstr>
      <vt:lpstr>Open Sans 1</vt:lpstr>
      <vt:lpstr>More Sugar</vt:lpstr>
      <vt:lpstr>Absolutely Sharp </vt:lpstr>
      <vt:lpstr>Open Sans 2 Bold Italics</vt:lpstr>
      <vt:lpstr>Open Sans 1 Italics</vt:lpstr>
      <vt:lpstr>Chewy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Joseph's - Building blocks for success</dc:title>
  <dc:creator>Kathryn Fenwick</dc:creator>
  <cp:lastModifiedBy>Georgia Burrows</cp:lastModifiedBy>
  <cp:revision>18</cp:revision>
  <dcterms:created xsi:type="dcterms:W3CDTF">2006-08-16T00:00:00Z</dcterms:created>
  <dcterms:modified xsi:type="dcterms:W3CDTF">2025-01-09T14:16:24Z</dcterms:modified>
  <dc:identifier>DAGUZNz4dZI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0x0101005DD3B2B7AC34344ABD6EA3F17C8E6461</vt:lpwstr>
  </property>
  <property fmtid="{D5CDD505-2E9C-101B-9397-08002B2CF9AE}" pid="3" name="MediaServiceImageTags">
    <vt:lpwstr/>
  </property>
</Properties>
</file>